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1645920"/>
            <a:ext cx="11274552" cy="1645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056B3"/>
                </a:solidFill>
                <a:latin typeface="Arial"/>
              </a:defRPr>
            </a:pPr>
            <a:r>
              <a:t>Agentic UAVs</a:t>
            </a:r>
          </a:p>
          <a:p>
            <a:pPr algn="ctr">
              <a:defRPr sz="3200" b="1">
                <a:solidFill>
                  <a:srgbClr val="2B2D42"/>
                </a:solidFill>
                <a:latin typeface="Arial"/>
              </a:defRPr>
            </a:pPr>
            <a:r>
              <a:t>LLM-Driven Autonomy with Integrated</a:t>
            </a:r>
          </a:p>
          <a:p>
            <a:pPr algn="ctr">
              <a:defRPr sz="3200" b="1">
                <a:solidFill>
                  <a:srgbClr val="2B2D42"/>
                </a:solidFill>
                <a:latin typeface="Arial"/>
              </a:defRPr>
            </a:pPr>
            <a:r>
              <a:t>Tool-Calling and Cognitive Reasoning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84048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000">
                <a:solidFill>
                  <a:srgbClr val="0056B3"/>
                </a:solidFill>
                <a:latin typeface="Arial"/>
              </a:defRPr>
            </a:pPr>
            <a:r>
              <a:t>SmartTech 2025 — AI and Autonomous Systems Track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11274552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000" b="1">
                <a:solidFill>
                  <a:srgbClr val="2B2D42"/>
                </a:solidFill>
                <a:latin typeface="Arial"/>
              </a:defRPr>
            </a:pPr>
            <a:r>
              <a:t>Anis Koubaa¹  ·  Khaled Gabr²</a:t>
            </a:r>
          </a:p>
          <a:p>
            <a:pPr algn="ctr">
              <a:defRPr sz="1400">
                <a:solidFill>
                  <a:srgbClr val="6C757D"/>
                </a:solidFill>
                <a:latin typeface="Arial"/>
              </a:defRPr>
            </a:pPr>
            <a:r>
              <a:t>¹AlfaisalX Center of Excellence, Alfaisal University, Saudi Arabia</a:t>
            </a:r>
          </a:p>
          <a:p>
            <a:pPr algn="ctr">
              <a:defRPr sz="1400">
                <a:solidFill>
                  <a:srgbClr val="6C757D"/>
                </a:solidFill>
                <a:latin typeface="Arial"/>
              </a:defRPr>
            </a:pPr>
            <a:r>
              <a:t>²RIOTU Lab, Prince Sultan University, Saudi Arabia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2826" y="6035040"/>
            <a:ext cx="386330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6C757D"/>
                </a:solidFill>
                <a:latin typeface="Arial"/>
              </a:defRPr>
            </a:pPr>
            <a:r>
              <a:rPr lang="en-US" dirty="0"/>
              <a:t>December</a:t>
            </a:r>
            <a:r>
              <a:rPr dirty="0"/>
              <a:t> </a:t>
            </a:r>
            <a:r>
              <a:rPr lang="en-US" dirty="0"/>
              <a:t>25</a:t>
            </a:r>
            <a:r>
              <a:rPr dirty="0"/>
              <a:t>–</a:t>
            </a:r>
            <a:r>
              <a:rPr lang="en-US" dirty="0"/>
              <a:t>27</a:t>
            </a:r>
            <a:r>
              <a:rPr dirty="0"/>
              <a:t>, 2025  |  Tunis, Tunisia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SAR Scenario Demonstrations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10 / 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4320" y="1005840"/>
            <a:ext cx="566928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11479" y="1051560"/>
            <a:ext cx="53949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Scenario 1: Normal Monitoring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" y="1325880"/>
            <a:ext cx="5669280" cy="4389120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11479" y="1389888"/>
            <a:ext cx="5394960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</p:txBody>
      </p:sp>
      <p:pic>
        <p:nvPicPr>
          <p:cNvPr id="11" name="Picture 10" descr="uav_agent_no_act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5303520" cy="2983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572000"/>
            <a:ext cx="53035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2B2D42"/>
                </a:solidFill>
                <a:latin typeface="Arial"/>
              </a:defRPr>
            </a:pPr>
            <a:r>
              <a:t>▶ Normal pilgrim activity detected</a:t>
            </a:r>
          </a:p>
          <a:p>
            <a:pPr>
              <a:defRPr sz="1200">
                <a:solidFill>
                  <a:srgbClr val="2B2D42"/>
                </a:solidFill>
                <a:latin typeface="Arial"/>
              </a:defRPr>
            </a:pPr>
            <a:r>
              <a:t>▶ Contextual understanding provided</a:t>
            </a:r>
          </a:p>
          <a:p>
            <a:pPr>
              <a:defRPr sz="1200">
                <a:solidFill>
                  <a:srgbClr val="28A745"/>
                </a:solidFill>
                <a:latin typeface="Arial"/>
              </a:defRPr>
            </a:pPr>
            <a:r>
              <a:t>✓ No intervention required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17920" y="1005840"/>
            <a:ext cx="5669280" cy="365760"/>
          </a:xfrm>
          <a:prstGeom prst="roundRect">
            <a:avLst>
              <a:gd name="adj" fmla="val 10000"/>
            </a:avLst>
          </a:prstGeom>
          <a:solidFill>
            <a:srgbClr val="DC35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355080" y="1051560"/>
            <a:ext cx="539496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Scenario 2: Emergency Response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7920" y="1325880"/>
            <a:ext cx="5669280" cy="4389120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355080" y="1389888"/>
            <a:ext cx="5394960" cy="425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</p:txBody>
      </p:sp>
      <p:pic>
        <p:nvPicPr>
          <p:cNvPr id="17" name="Picture 16" descr="uav_agent_act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463040"/>
            <a:ext cx="5303520" cy="29832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00800" y="4572000"/>
            <a:ext cx="53035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2B2D42"/>
                </a:solidFill>
                <a:latin typeface="Arial"/>
              </a:defRPr>
            </a:pPr>
            <a:r>
              <a:t>▶ Collapsed person detected (conf: 0.89)</a:t>
            </a:r>
          </a:p>
          <a:p>
            <a:pPr>
              <a:defRPr sz="1200">
                <a:solidFill>
                  <a:srgbClr val="2B2D42"/>
                </a:solidFill>
                <a:latin typeface="Arial"/>
              </a:defRPr>
            </a:pPr>
            <a:r>
              <a:t>▶ Emergency classified in &lt; 3 sec</a:t>
            </a:r>
          </a:p>
          <a:p>
            <a:pPr>
              <a:defRPr sz="1200">
                <a:solidFill>
                  <a:srgbClr val="DC3545"/>
                </a:solidFill>
                <a:latin typeface="Arial"/>
              </a:defRPr>
            </a:pPr>
            <a:r>
              <a:t>⚠ Alert + rescue kit deployed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Results: Detection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11 / 16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27676"/>
              </p:ext>
            </p:extLst>
          </p:nvPr>
        </p:nvGraphicFramePr>
        <p:xfrm>
          <a:off x="182880" y="2045106"/>
          <a:ext cx="50292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Metric</a:t>
                      </a:r>
                    </a:p>
                  </a:txBody>
                  <a:tcPr>
                    <a:solidFill>
                      <a:srgbClr val="0056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YOLO</a:t>
                      </a:r>
                    </a:p>
                  </a:txBody>
                  <a:tcPr>
                    <a:solidFill>
                      <a:srgbClr val="0056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Local</a:t>
                      </a:r>
                    </a:p>
                  </a:txBody>
                  <a:tcPr>
                    <a:solidFill>
                      <a:srgbClr val="0056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GPT-4</a:t>
                      </a:r>
                    </a:p>
                  </a:txBody>
                  <a:tcPr>
                    <a:solidFill>
                      <a:srgbClr val="005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Confidence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0.716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0.760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0.790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Detection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75%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84%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91%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82880" y="3325266"/>
            <a:ext cx="50292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20039" y="3370986"/>
            <a:ext cx="47548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rPr dirty="0"/>
              <a:t>Key Results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2880" y="3645306"/>
            <a:ext cx="5029200" cy="640080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20039" y="3709314"/>
            <a:ext cx="47548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+16% improvement in detection rate (91% vs 75%)</a:t>
            </a:r>
          </a:p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ANOVA: F(2,129) ≈ 3.96, p = 0.021</a:t>
            </a:r>
          </a:p>
        </p:txBody>
      </p:sp>
      <p:pic>
        <p:nvPicPr>
          <p:cNvPr id="12" name="Picture 11" descr="detection_compari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32" y="1467459"/>
            <a:ext cx="6400800" cy="38070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Results: Decision-Making Capability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12 / 16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5041"/>
              </p:ext>
            </p:extLst>
          </p:nvPr>
        </p:nvGraphicFramePr>
        <p:xfrm>
          <a:off x="182880" y="2015933"/>
          <a:ext cx="50292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Metric</a:t>
                      </a:r>
                    </a:p>
                  </a:txBody>
                  <a:tcPr>
                    <a:solidFill>
                      <a:srgbClr val="0056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YOLO</a:t>
                      </a:r>
                    </a:p>
                  </a:txBody>
                  <a:tcPr>
                    <a:solidFill>
                      <a:srgbClr val="0056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Local</a:t>
                      </a:r>
                    </a:p>
                  </a:txBody>
                  <a:tcPr>
                    <a:solidFill>
                      <a:srgbClr val="0056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GPT-4</a:t>
                      </a:r>
                    </a:p>
                  </a:txBody>
                  <a:tcPr>
                    <a:solidFill>
                      <a:srgbClr val="005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ARR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DC3545"/>
                          </a:solidFill>
                          <a:latin typeface="Arial"/>
                        </a:defRPr>
                      </a:pPr>
                      <a:r>
                        <a:t>0%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rPr dirty="0"/>
                        <a:t>79%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28A745"/>
                          </a:solidFill>
                          <a:latin typeface="Arial"/>
                        </a:defRPr>
                      </a:pPr>
                      <a:r>
                        <a:t>92%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CAR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DC3545"/>
                          </a:solidFill>
                          <a:latin typeface="Arial"/>
                        </a:defRPr>
                      </a:pPr>
                      <a:r>
                        <a:t>0%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88%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28A745"/>
                          </a:solidFill>
                          <a:latin typeface="Arial"/>
                        </a:defRPr>
                      </a:pPr>
                      <a:r>
                        <a:rPr dirty="0"/>
                        <a:t>94%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82880" y="3296093"/>
            <a:ext cx="50292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20039" y="3341813"/>
            <a:ext cx="47548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Critical Finding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2880" y="3616133"/>
            <a:ext cx="5029200" cy="822960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20039" y="3680141"/>
            <a:ext cx="4754880" cy="68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rPr dirty="0"/>
              <a:t>Rule-based: 0% autonomy</a:t>
            </a:r>
          </a:p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rPr dirty="0"/>
              <a:t>Agentic: 92% action rate</a:t>
            </a:r>
          </a:p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rPr dirty="0"/>
              <a:t>χ² = 82.92, p &lt;&lt; 0.001, V = 0.79</a:t>
            </a:r>
          </a:p>
        </p:txBody>
      </p:sp>
      <p:pic>
        <p:nvPicPr>
          <p:cNvPr id="12" name="Picture 11" descr="decision_making_compari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32" y="1768183"/>
            <a:ext cx="6400800" cy="31472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Results: Multi-Metric Comparison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13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625" y="1489553"/>
            <a:ext cx="54864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2B2D42"/>
                </a:solidFill>
                <a:latin typeface="Arial"/>
              </a:defRPr>
            </a:pPr>
            <a:r>
              <a:rPr dirty="0"/>
              <a:t>Trade-off Analysis: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625" y="2015333"/>
            <a:ext cx="54864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rPr dirty="0"/>
              <a:t>▶ YOLO excels at speed only</a:t>
            </a:r>
          </a:p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rPr dirty="0"/>
              <a:t>▶ Agentic systems dominate in:</a:t>
            </a:r>
          </a:p>
          <a:p>
            <a:pPr lvl="1">
              <a:spcAft>
                <a:spcPts val="600"/>
              </a:spcAft>
              <a:defRPr sz="1600" b="0">
                <a:solidFill>
                  <a:srgbClr val="2B2D42"/>
                </a:solidFill>
                <a:latin typeface="Arial"/>
              </a:defRPr>
            </a:pPr>
            <a:r>
              <a:rPr dirty="0"/>
              <a:t>    ▷ Contextual understanding</a:t>
            </a:r>
          </a:p>
          <a:p>
            <a:pPr lvl="1">
              <a:spcAft>
                <a:spcPts val="600"/>
              </a:spcAft>
              <a:defRPr sz="1600" b="0">
                <a:solidFill>
                  <a:srgbClr val="2B2D42"/>
                </a:solidFill>
                <a:latin typeface="Arial"/>
              </a:defRPr>
            </a:pPr>
            <a:r>
              <a:rPr dirty="0"/>
              <a:t>    ▷ Action recommendation</a:t>
            </a:r>
          </a:p>
          <a:p>
            <a:pPr lvl="1">
              <a:spcAft>
                <a:spcPts val="600"/>
              </a:spcAft>
              <a:defRPr sz="1600" b="0">
                <a:solidFill>
                  <a:srgbClr val="2B2D42"/>
                </a:solidFill>
                <a:latin typeface="Arial"/>
              </a:defRPr>
            </a:pPr>
            <a:r>
              <a:rPr dirty="0"/>
              <a:t>    ▷ Ecosystem integration</a:t>
            </a:r>
          </a:p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rPr dirty="0"/>
              <a:t>▶ Local Gemma-3: 70% faster than GPT-4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" y="4572000"/>
            <a:ext cx="54864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4617720"/>
            <a:ext cx="52120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Recommendation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" y="4892040"/>
            <a:ext cx="5486400" cy="457200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02920" y="4956048"/>
            <a:ext cx="521208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Hybrid architecture: YOLO for screening, LLM for critical cases</a:t>
            </a:r>
          </a:p>
        </p:txBody>
      </p:sp>
      <p:pic>
        <p:nvPicPr>
          <p:cNvPr id="13" name="Picture 12" descr="radar_compari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914400"/>
            <a:ext cx="5943600" cy="50396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Main Findings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14 / 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5760" y="100584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02920" y="105156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Finding 1: Superior Detection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" y="1325880"/>
            <a:ext cx="11430000" cy="548640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1389888"/>
            <a:ext cx="11155680" cy="41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Agentic UAVs achieve 0.79 confidence vs 0.72 baseline, 91% detection rate vs 75%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" y="214884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02920" y="219456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Finding 2: Autonomous Decision-Making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" y="2468880"/>
            <a:ext cx="11430000" cy="548640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02920" y="2532888"/>
            <a:ext cx="11155680" cy="41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92% action recommendation rate (rule-based: 0%) — qualitatively new capability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5760" y="329184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02920" y="333756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Finding 3: Computational Trade-off Justified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5760" y="3611880"/>
            <a:ext cx="11430000" cy="548640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502920" y="3675888"/>
            <a:ext cx="11155680" cy="41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Modest overhead (~5s) enables contextual reasoning, ecosystem integration, and reduced operator dependence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" y="4754880"/>
            <a:ext cx="114300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28A745"/>
                </a:solidFill>
                <a:latin typeface="Arial"/>
              </a:defRPr>
            </a:pPr>
            <a:r>
              <a:t>Overall: Computational cost is an investment that elevates UAVs from passive sensors to intelligent agents.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Future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15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00584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56B3"/>
                </a:solidFill>
                <a:latin typeface="Arial"/>
              </a:defRPr>
            </a:pPr>
            <a:r>
              <a:t>Short-term: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1371600"/>
            <a:ext cx="109728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Field trials in controlled outdoor environments</a:t>
            </a:r>
          </a:p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Hybrid local-cloud deployment optimization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237744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056B3"/>
                </a:solidFill>
                <a:latin typeface="Arial"/>
              </a:defRPr>
            </a:pPr>
            <a:r>
              <a:t>Long-term: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2743200"/>
            <a:ext cx="109728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Scalable swarm cognition for multi-UAV collaboration</a:t>
            </a:r>
          </a:p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Safety assurance for LLM-driven decision-making</a:t>
            </a:r>
          </a:p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Regulatory compliance and UTM integration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411480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DC3545"/>
                </a:solidFill>
                <a:latin typeface="Arial"/>
              </a:defRPr>
            </a:pPr>
            <a:r>
              <a:t>Limitations: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" y="4480560"/>
            <a:ext cx="109728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Current validation is simulation-based (sim-to-real gap)</a:t>
            </a:r>
          </a:p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Real-world factors (wind, GPS degradation) need testing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9728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056B3"/>
                </a:solidFill>
                <a:latin typeface="Arial"/>
              </a:defRPr>
            </a:pPr>
            <a: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73152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400" b="1">
                <a:solidFill>
                  <a:srgbClr val="2B2D42"/>
                </a:solidFill>
                <a:latin typeface="Arial"/>
              </a:defRPr>
            </a:pPr>
            <a:r>
              <a:t>Prof. Anis Koubaa</a:t>
            </a:r>
          </a:p>
          <a:p>
            <a:pPr algn="ctr">
              <a:defRPr sz="1800" b="0">
                <a:solidFill>
                  <a:srgbClr val="6C757D"/>
                </a:solidFill>
                <a:latin typeface="Arial"/>
              </a:defRPr>
            </a:pPr>
            <a:r>
              <a:t>AlfaisalX Center of Excellence</a:t>
            </a:r>
          </a:p>
          <a:p>
            <a:pPr algn="ctr">
              <a:defRPr sz="1800" b="0">
                <a:solidFill>
                  <a:srgbClr val="6C757D"/>
                </a:solidFill>
                <a:latin typeface="Arial"/>
              </a:defRPr>
            </a:pPr>
            <a:r>
              <a:t>Alfaisal University, Saudi Arabia</a:t>
            </a:r>
          </a:p>
          <a:p>
            <a:pPr algn="ctr">
              <a:defRPr sz="1200" b="0">
                <a:solidFill>
                  <a:srgbClr val="6C757D"/>
                </a:solidFill>
                <a:latin typeface="Arial"/>
              </a:defRPr>
            </a:pPr>
            <a:endParaRPr/>
          </a:p>
          <a:p>
            <a:pPr algn="ctr">
              <a:defRPr sz="1600" b="0">
                <a:solidFill>
                  <a:srgbClr val="0056B3"/>
                </a:solidFill>
                <a:latin typeface="Arial"/>
              </a:defRPr>
            </a:pPr>
            <a:r>
              <a:t>akoubaa@alfaisal.edu</a:t>
            </a:r>
          </a:p>
          <a:p>
            <a:pPr algn="ctr">
              <a:defRPr sz="1600" b="0">
                <a:solidFill>
                  <a:srgbClr val="0056B3"/>
                </a:solidFill>
                <a:latin typeface="Arial"/>
              </a:defRPr>
            </a:pPr>
            <a:r>
              <a:t>aniskoubaa.org</a:t>
            </a:r>
          </a:p>
          <a:p>
            <a:pPr algn="ctr">
              <a:defRPr sz="1600" b="0">
                <a:solidFill>
                  <a:srgbClr val="6C757D"/>
                </a:solidFill>
                <a:latin typeface="Arial"/>
              </a:defRPr>
            </a:pPr>
            <a:endParaRPr/>
          </a:p>
          <a:p>
            <a:pPr algn="ctr">
              <a:defRPr sz="1600" b="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  <a:p>
            <a:pPr algn="ctr">
              <a:defRPr sz="1400" b="0">
                <a:solidFill>
                  <a:srgbClr val="6C757D"/>
                </a:solidFill>
                <a:latin typeface="Arial"/>
              </a:defRPr>
            </a:pPr>
            <a:r>
              <a:t>January 14–16, 2025 | Tunis, Tunisia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0" y="1645920"/>
            <a:ext cx="3200400" cy="49038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AlfaisalX: Center of Excellence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2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09607"/>
            <a:ext cx="73152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800" b="1">
                <a:solidFill>
                  <a:srgbClr val="2B2D42"/>
                </a:solidFill>
                <a:latin typeface="Arial"/>
              </a:defRPr>
            </a:pPr>
            <a:r>
              <a:rPr dirty="0"/>
              <a:t>▶ Institution: </a:t>
            </a:r>
            <a:r>
              <a:rPr dirty="0" err="1"/>
              <a:t>Alfaisal</a:t>
            </a:r>
            <a:r>
              <a:rPr dirty="0"/>
              <a:t> University, Riyadh, KSA</a:t>
            </a:r>
          </a:p>
          <a:p>
            <a:pPr>
              <a:spcAft>
                <a:spcPts val="600"/>
              </a:spcAft>
              <a:defRPr sz="1800" b="1">
                <a:solidFill>
                  <a:srgbClr val="2B2D42"/>
                </a:solidFill>
                <a:latin typeface="Arial"/>
              </a:defRPr>
            </a:pPr>
            <a:r>
              <a:rPr dirty="0"/>
              <a:t>▶ Focus Areas:</a:t>
            </a:r>
          </a:p>
          <a:p>
            <a:pPr lvl="1">
              <a:spcAft>
                <a:spcPts val="600"/>
              </a:spcAft>
              <a:defRPr sz="1800" b="0">
                <a:solidFill>
                  <a:srgbClr val="2B2D42"/>
                </a:solidFill>
                <a:latin typeface="Arial"/>
              </a:defRPr>
            </a:pPr>
            <a:r>
              <a:rPr dirty="0"/>
              <a:t>    ▷ Cognitive Robotics &amp; Autonomous Agents</a:t>
            </a:r>
          </a:p>
          <a:p>
            <a:pPr lvl="1">
              <a:spcAft>
                <a:spcPts val="600"/>
              </a:spcAft>
              <a:defRPr sz="1800" b="0">
                <a:solidFill>
                  <a:srgbClr val="2B2D42"/>
                </a:solidFill>
                <a:latin typeface="Arial"/>
              </a:defRPr>
            </a:pPr>
            <a:r>
              <a:rPr dirty="0"/>
              <a:t>    ▷ UAV/Drone Technologies</a:t>
            </a:r>
          </a:p>
          <a:p>
            <a:pPr lvl="1">
              <a:spcAft>
                <a:spcPts val="600"/>
              </a:spcAft>
              <a:defRPr sz="1800" b="0">
                <a:solidFill>
                  <a:srgbClr val="2B2D42"/>
                </a:solidFill>
                <a:latin typeface="Arial"/>
              </a:defRPr>
            </a:pPr>
            <a:r>
              <a:rPr dirty="0"/>
              <a:t>    ▷ AI &amp; Large Language Models</a:t>
            </a:r>
          </a:p>
          <a:p>
            <a:pPr>
              <a:spcAft>
                <a:spcPts val="600"/>
              </a:spcAft>
              <a:defRPr sz="1800" b="1">
                <a:solidFill>
                  <a:srgbClr val="2B2D42"/>
                </a:solidFill>
                <a:latin typeface="Arial"/>
              </a:defRPr>
            </a:pPr>
            <a:r>
              <a:rPr dirty="0"/>
              <a:t>▶ Collaboration: RIOTU Lab, Prince Sultan University</a:t>
            </a:r>
          </a:p>
          <a:p>
            <a:pPr>
              <a:spcAft>
                <a:spcPts val="600"/>
              </a:spcAft>
              <a:defRPr sz="1800" b="1">
                <a:solidFill>
                  <a:srgbClr val="2B2D42"/>
                </a:solidFill>
                <a:latin typeface="Arial"/>
              </a:defRPr>
            </a:pPr>
            <a:r>
              <a:rPr dirty="0"/>
              <a:t>▶ Mission: Advancing intelligent aerial systems for defense, disaster response, and logistics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371600"/>
            <a:ext cx="3200400" cy="49038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Problem Statement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3 / 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5760" y="100584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02920" y="105156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The Challenge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" y="1325880"/>
            <a:ext cx="11430000" cy="640080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1389888"/>
            <a:ext cx="1115568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UAVs are increasingly deployed in defense, surveillance, and disaster</a:t>
            </a:r>
          </a:p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response, yet most remain limited to SAE Level 2–3 autonomy.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2194560"/>
            <a:ext cx="114300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700">
                <a:solidFill>
                  <a:srgbClr val="2B2D42"/>
                </a:solidFill>
                <a:latin typeface="Arial"/>
              </a:defRPr>
            </a:pPr>
            <a:r>
              <a:t>▶ Reliance on rule-based control restricts adaptability</a:t>
            </a:r>
          </a:p>
          <a:p>
            <a:pPr>
              <a:spcAft>
                <a:spcPts val="600"/>
              </a:spcAft>
              <a:defRPr sz="1700">
                <a:solidFill>
                  <a:srgbClr val="2B2D42"/>
                </a:solidFill>
                <a:latin typeface="Arial"/>
              </a:defRPr>
            </a:pPr>
            <a:r>
              <a:t>▶ Narrow AI limits response in dynamic environments</a:t>
            </a:r>
          </a:p>
          <a:p>
            <a:pPr>
              <a:spcAft>
                <a:spcPts val="600"/>
              </a:spcAft>
              <a:defRPr sz="1700">
                <a:solidFill>
                  <a:srgbClr val="2B2D42"/>
                </a:solidFill>
                <a:latin typeface="Arial"/>
              </a:defRPr>
            </a:pPr>
            <a:r>
              <a:t>▶ No context-aware reasoning for complex missions</a:t>
            </a:r>
          </a:p>
          <a:p>
            <a:pPr>
              <a:spcAft>
                <a:spcPts val="600"/>
              </a:spcAft>
              <a:defRPr sz="1700">
                <a:solidFill>
                  <a:srgbClr val="2B2D42"/>
                </a:solidFill>
                <a:latin typeface="Arial"/>
              </a:defRPr>
            </a:pPr>
            <a:r>
              <a:t>▶ No ecosystem integration with external services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5760" y="457200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02920" y="461772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Research Question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" y="4892040"/>
            <a:ext cx="11430000" cy="914399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02920" y="4956048"/>
            <a:ext cx="11155680" cy="77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How can we design a UAV architecture that fuses LLM-driven</a:t>
            </a:r>
          </a:p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reasoning with real-time perception and ecosystem integration</a:t>
            </a:r>
          </a:p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for general-purpose autonomy?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Gap Analysis: Current UAV Limitations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4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91440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2B2D42"/>
                </a:solidFill>
                <a:latin typeface="Arial"/>
              </a:defRPr>
            </a:pPr>
            <a:r>
              <a:t>Existing approaches fall short: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5760" y="1371600"/>
          <a:ext cx="1143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Approach</a:t>
                      </a:r>
                    </a:p>
                  </a:txBody>
                  <a:tcPr>
                    <a:solidFill>
                      <a:srgbClr val="0056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Strength</a:t>
                      </a:r>
                    </a:p>
                  </a:txBody>
                  <a:tcPr>
                    <a:solidFill>
                      <a:srgbClr val="0056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 b="1">
                          <a:solidFill>
                            <a:srgbClr val="FFFFFF"/>
                          </a:solidFill>
                          <a:latin typeface="Arial"/>
                        </a:defRPr>
                      </a:pPr>
                      <a:r>
                        <a:t>Limitation</a:t>
                      </a:r>
                    </a:p>
                  </a:txBody>
                  <a:tcPr>
                    <a:solidFill>
                      <a:srgbClr val="005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Classical Control (A*, RRT*)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Efficient, deterministic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Fails under uncertainty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Reinforcement Learning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Adaptive policies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Low-dimensional only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Swarm Intelligence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Distributed coordination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No cognitive reasoning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LLM Integration (REAL, UAV-VLN)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Semantic parsing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2B2D42"/>
                          </a:solidFill>
                          <a:latin typeface="Arial"/>
                        </a:defRPr>
                      </a:pPr>
                      <a:r>
                        <a:t>Isolated planner only</a:t>
                      </a:r>
                    </a:p>
                  </a:txBody>
                  <a:tcPr>
                    <a:solidFill>
                      <a:srgbClr val="E9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65760" y="365760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370332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Critical Gap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" y="3977639"/>
            <a:ext cx="11430000" cy="1188719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02920" y="4041648"/>
            <a:ext cx="11155680" cy="1051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No UAV system leverages LLM agents with tool-calling for:</a:t>
            </a:r>
          </a:p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  ▷ Real-time knowledge access and API interaction</a:t>
            </a:r>
          </a:p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  ▷ Ecosystem-level integration (databases, alerts)</a:t>
            </a:r>
          </a:p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  ▷ Peer-to-peer reasoning in multi-agent swarms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Key Contributions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5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100584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56B3"/>
                </a:solidFill>
                <a:latin typeface="Arial"/>
              </a:defRPr>
            </a:pPr>
            <a:r>
              <a:t>1. Architectural Novelty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137160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>
                <a:solidFill>
                  <a:srgbClr val="2B2D42"/>
                </a:solidFill>
                <a:latin typeface="Arial"/>
              </a:defRPr>
            </a:pPr>
            <a:r>
              <a:t>▶ First five-layer architecture fusing LLM reasoning with continuous perception and flight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21031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56B3"/>
                </a:solidFill>
                <a:latin typeface="Arial"/>
              </a:defRPr>
            </a:pPr>
            <a:r>
              <a:t>2. Ecosystem Integration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2468879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>
                <a:solidFill>
                  <a:srgbClr val="2B2D42"/>
                </a:solidFill>
                <a:latin typeface="Arial"/>
              </a:defRPr>
            </a:pPr>
            <a:r>
              <a:t>▶ Novel Integration Layer enabling tool-calling, API interaction, and multi-agent protocols (MCP, ACP, A2A)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320040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>
                <a:solidFill>
                  <a:srgbClr val="0056B3"/>
                </a:solidFill>
                <a:latin typeface="Arial"/>
              </a:defRPr>
            </a:pPr>
            <a:r>
              <a:t>3. Collaborative Swarm Cognition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356616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>
                <a:solidFill>
                  <a:srgbClr val="2B2D42"/>
                </a:solidFill>
                <a:latin typeface="Arial"/>
              </a:defRPr>
            </a:pPr>
            <a:r>
              <a:t>▶ First demonstration of distributed LLM-based reasoning for task negotiation among UAV swarms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" y="457200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502920" y="461772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Novelty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5760" y="4892040"/>
            <a:ext cx="11430000" cy="411479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02920" y="4956048"/>
            <a:ext cx="11155680" cy="274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Transforms UAVs from isolated planners to networked cognitive agents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Methodology: Five-Layer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6 / 16</a:t>
            </a:r>
          </a:p>
        </p:txBody>
      </p:sp>
      <p:pic>
        <p:nvPicPr>
          <p:cNvPr id="7" name="Picture 6" descr="agentic_uav_architecture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005" y="1084520"/>
            <a:ext cx="5168814" cy="52495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Reasoning Layer: LLM-Driven Cognition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7 / 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5760" y="100584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02920" y="105156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ReAct Workflow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" y="1325880"/>
            <a:ext cx="11430000" cy="365760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1389888"/>
            <a:ext cx="1115568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The LLM operates as a stateful agentic engine via LangGraph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1920240"/>
            <a:ext cx="114300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700" b="0">
                <a:solidFill>
                  <a:srgbClr val="2B2D42"/>
                </a:solidFill>
                <a:latin typeface="Arial"/>
              </a:defRPr>
            </a:pPr>
            <a:r>
              <a:t>▶ Planning: Decomposes high-level goals into action sequences</a:t>
            </a:r>
          </a:p>
          <a:p>
            <a:pPr>
              <a:spcAft>
                <a:spcPts val="600"/>
              </a:spcAft>
              <a:defRPr sz="1700" b="0">
                <a:solidFill>
                  <a:srgbClr val="2B2D42"/>
                </a:solidFill>
                <a:latin typeface="Arial"/>
              </a:defRPr>
            </a:pPr>
            <a:r>
              <a:t>▶ Tool Use: Invokes APIs, databases, weather services</a:t>
            </a:r>
          </a:p>
          <a:p>
            <a:pPr>
              <a:spcAft>
                <a:spcPts val="600"/>
              </a:spcAft>
              <a:defRPr sz="1700" b="0">
                <a:solidFill>
                  <a:srgbClr val="2B2D42"/>
                </a:solidFill>
                <a:latin typeface="Arial"/>
              </a:defRPr>
            </a:pPr>
            <a:r>
              <a:t>▶ Reflection: Monitors outcomes, triggers replanning on failure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5760" y="3657600"/>
            <a:ext cx="11430000" cy="731520"/>
          </a:xfrm>
          <a:prstGeom prst="roundRect">
            <a:avLst/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48640" y="3794760"/>
            <a:ext cx="109728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2B2D42"/>
                </a:solidFill>
                <a:latin typeface="Courier New"/>
              </a:defRPr>
            </a:pPr>
            <a:r>
              <a:t>{"goal": "Inspect anomaly", "steps": [{"action": "call_tool", "tool": "weather.get_forecast"}, {"action": "fly_to", "target": "Anomaly-01"}]}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" y="475488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02920" y="480060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Key Innovation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760" y="5074920"/>
            <a:ext cx="11430000" cy="411479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02920" y="5138928"/>
            <a:ext cx="11155680" cy="274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LLM decides what to do; Action Layer executes; Integration Layer manages how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Integration Layer: Ecosystem Connectivity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8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91440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2B2D42"/>
                </a:solidFill>
                <a:latin typeface="Arial"/>
              </a:defRPr>
            </a:pPr>
            <a:r>
              <a:t>Transforms UAVs into networked digital actors: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" y="1371600"/>
            <a:ext cx="1143000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700" b="1">
                <a:solidFill>
                  <a:srgbClr val="2B2D42"/>
                </a:solidFill>
                <a:latin typeface="Arial"/>
              </a:defRPr>
            </a:pPr>
            <a:r>
              <a:t>▶ Tool Registry: Dynamic catalog of APIs, databases, services</a:t>
            </a:r>
          </a:p>
          <a:p>
            <a:pPr>
              <a:spcAft>
                <a:spcPts val="600"/>
              </a:spcAft>
              <a:defRPr sz="1700" b="1">
                <a:solidFill>
                  <a:srgbClr val="2B2D42"/>
                </a:solidFill>
                <a:latin typeface="Arial"/>
              </a:defRPr>
            </a:pPr>
            <a:r>
              <a:t>▶ Execution Orchestration: Authentication, retry logic, caching</a:t>
            </a:r>
          </a:p>
          <a:p>
            <a:pPr>
              <a:spcAft>
                <a:spcPts val="600"/>
              </a:spcAft>
              <a:defRPr sz="1700" b="1">
                <a:solidFill>
                  <a:srgbClr val="2B2D42"/>
                </a:solidFill>
                <a:latin typeface="Arial"/>
              </a:defRPr>
            </a:pPr>
            <a:r>
              <a:t>▶ Protocol-Governed Communication:</a:t>
            </a:r>
          </a:p>
          <a:p>
            <a:pPr lvl="1">
              <a:spcAft>
                <a:spcPts val="600"/>
              </a:spcAft>
              <a:defRPr sz="1700" b="0">
                <a:solidFill>
                  <a:srgbClr val="2B2D42"/>
                </a:solidFill>
                <a:latin typeface="Arial"/>
              </a:defRPr>
            </a:pPr>
            <a:r>
              <a:t>    ▷ MCP: Model Context Protocol for secure LLM tool use</a:t>
            </a:r>
          </a:p>
          <a:p>
            <a:pPr lvl="1">
              <a:spcAft>
                <a:spcPts val="600"/>
              </a:spcAft>
              <a:defRPr sz="1700" b="0">
                <a:solidFill>
                  <a:srgbClr val="2B2D42"/>
                </a:solidFill>
                <a:latin typeface="Arial"/>
              </a:defRPr>
            </a:pPr>
            <a:r>
              <a:t>    ▷ ACP: Agent Communication Protocol for UAV-to-cloud</a:t>
            </a:r>
          </a:p>
          <a:p>
            <a:pPr lvl="1">
              <a:spcAft>
                <a:spcPts val="600"/>
              </a:spcAft>
              <a:defRPr sz="1700" b="0">
                <a:solidFill>
                  <a:srgbClr val="2B2D42"/>
                </a:solidFill>
                <a:latin typeface="Arial"/>
              </a:defRPr>
            </a:pPr>
            <a:r>
              <a:t>    ▷ A2A: Agent-to-Agent for peer negotiation</a:t>
            </a:r>
          </a:p>
          <a:p>
            <a:pPr>
              <a:spcAft>
                <a:spcPts val="600"/>
              </a:spcAft>
              <a:defRPr sz="1700" b="1">
                <a:solidFill>
                  <a:srgbClr val="2B2D42"/>
                </a:solidFill>
                <a:latin typeface="Arial"/>
              </a:defRPr>
            </a:pPr>
            <a:r>
              <a:t>▶ Security: mTLS, JWT tokens, prompt injection detection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" y="4846320"/>
            <a:ext cx="11430000" cy="365760"/>
          </a:xfrm>
          <a:prstGeom prst="roundRect">
            <a:avLst>
              <a:gd name="adj" fmla="val 10000"/>
            </a:avLst>
          </a:prstGeom>
          <a:solidFill>
            <a:srgbClr val="0056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4892040"/>
            <a:ext cx="1115568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</a:defRPr>
            </a:pPr>
            <a:r>
              <a:t>Multi-Agent Coordination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" y="5166359"/>
            <a:ext cx="11430000" cy="411479"/>
          </a:xfrm>
          <a:prstGeom prst="roundRect">
            <a:avLst>
              <a:gd name="adj" fmla="val 5000"/>
            </a:avLst>
          </a:prstGeom>
          <a:solidFill>
            <a:srgbClr val="E9E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02920" y="5230368"/>
            <a:ext cx="11155680" cy="274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300">
                <a:solidFill>
                  <a:srgbClr val="2B2D42"/>
                </a:solidFill>
                <a:latin typeface="Arial"/>
              </a:defRPr>
            </a:pPr>
            <a:r>
              <a:t>Task allocation, spatial deconfliction, shared situational awareness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7724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4320" y="164592"/>
            <a:ext cx="11640312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0056B3"/>
                </a:solidFill>
                <a:latin typeface="Arial"/>
              </a:defRPr>
            </a:pPr>
            <a:r>
              <a:t>Experimental Validation: Setup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000">
                <a:solidFill>
                  <a:srgbClr val="6C757D"/>
                </a:solidFill>
                <a:latin typeface="Arial"/>
              </a:defRPr>
            </a:pPr>
            <a:r>
              <a:t>A. Koubaa &amp; K. Gabr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6537960"/>
            <a:ext cx="395935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6C757D"/>
                </a:solidFill>
                <a:latin typeface="Arial"/>
              </a:defRPr>
            </a:pPr>
            <a:r>
              <a:t>SmartTech 2025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537960"/>
            <a:ext cx="365760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6C757D"/>
                </a:solidFill>
                <a:latin typeface="Arial"/>
              </a:defRPr>
            </a:pPr>
            <a:r>
              <a:t>9 / 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91440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2B2D42"/>
                </a:solidFill>
                <a:latin typeface="Arial"/>
              </a:defRPr>
            </a:pPr>
            <a:r>
              <a:t>Simulation Environment: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" y="1280160"/>
            <a:ext cx="114300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Platform: Gazebo Harmonic + PX4 SITL v1.14.3</a:t>
            </a:r>
          </a:p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Middleware: ROS 2 Humble</a:t>
            </a:r>
          </a:p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Perception: YOLOv11 @ 30 Hz (Intel RealSense D455)</a:t>
            </a:r>
          </a:p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Reasoning: GPT-4 API + Local Gemma-3 (4B parameters)</a:t>
            </a:r>
          </a:p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Hardware: Intel i7-13900K, 32GB RAM, RTX 4070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320040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2B2D42"/>
                </a:solidFill>
                <a:latin typeface="Arial"/>
              </a:defRPr>
            </a:pPr>
            <a:r>
              <a:t>Scenario: Hajj Pilgrimage Search &amp; Rescue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" y="3566160"/>
            <a:ext cx="11430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Scenario 1: Normal activity monitoring (crowd surveillance)</a:t>
            </a:r>
          </a:p>
          <a:p>
            <a:pPr>
              <a:spcAft>
                <a:spcPts val="600"/>
              </a:spcAft>
              <a:defRPr sz="1600">
                <a:solidFill>
                  <a:srgbClr val="2B2D42"/>
                </a:solidFill>
                <a:latin typeface="Arial"/>
              </a:defRPr>
            </a:pPr>
            <a:r>
              <a:t>▶ Scenario 2: Emergency medical intervention (collapsed person)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48463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>
                <a:solidFill>
                  <a:srgbClr val="2B2D42"/>
                </a:solidFill>
                <a:latin typeface="Arial"/>
              </a:defRPr>
            </a:pPr>
            <a:r>
              <a:t>Dataset: n=44 samples per system, N=132 total detections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1183</Words>
  <Application>Microsoft Macintosh PowerPoint</Application>
  <PresentationFormat>Custom</PresentationFormat>
  <Paragraphs>214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Anis koubaa</cp:lastModifiedBy>
  <cp:revision>8</cp:revision>
  <dcterms:created xsi:type="dcterms:W3CDTF">2013-01-27T09:14:16Z</dcterms:created>
  <dcterms:modified xsi:type="dcterms:W3CDTF">2025-12-21T17:01:13Z</dcterms:modified>
  <cp:category/>
</cp:coreProperties>
</file>