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0233600" cy="40233600"/>
  <p:notesSz cx="6858000" cy="9144000"/>
  <p:defaultText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126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7" autoAdjust="0"/>
    <p:restoredTop sz="94676" autoAdjust="0"/>
  </p:normalViewPr>
  <p:slideViewPr>
    <p:cSldViewPr>
      <p:cViewPr>
        <p:scale>
          <a:sx n="30" d="100"/>
          <a:sy n="30" d="100"/>
        </p:scale>
        <p:origin x="648" y="48"/>
      </p:cViewPr>
      <p:guideLst>
        <p:guide orient="horz" pos="12672"/>
        <p:guide pos="12672"/>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127859952"/>
        <c:axId val="127857600"/>
      </c:barChart>
      <c:catAx>
        <c:axId val="127859952"/>
        <c:scaling>
          <c:orientation val="minMax"/>
        </c:scaling>
        <c:delete val="0"/>
        <c:axPos val="b"/>
        <c:numFmt formatCode="General" sourceLinked="0"/>
        <c:majorTickMark val="out"/>
        <c:minorTickMark val="none"/>
        <c:tickLblPos val="nextTo"/>
        <c:crossAx val="127857600"/>
        <c:crosses val="autoZero"/>
        <c:auto val="1"/>
        <c:lblAlgn val="ctr"/>
        <c:lblOffset val="100"/>
        <c:noMultiLvlLbl val="0"/>
      </c:catAx>
      <c:valAx>
        <c:axId val="127857600"/>
        <c:scaling>
          <c:orientation val="minMax"/>
        </c:scaling>
        <c:delete val="0"/>
        <c:axPos val="l"/>
        <c:majorGridlines/>
        <c:numFmt formatCode="General" sourceLinked="1"/>
        <c:majorTickMark val="out"/>
        <c:minorTickMark val="none"/>
        <c:tickLblPos val="nextTo"/>
        <c:crossAx val="12785995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6DD832-3D6B-4881-9E22-D1104CC6437D}" type="datetimeFigureOut">
              <a:rPr lang="en-GB" smtClean="0"/>
              <a:t>17/08/2020</a:t>
            </a:fld>
            <a:endParaRPr lang="en-GB"/>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375155-6504-41AC-89C5-ED70399EE530}" type="slidenum">
              <a:rPr lang="en-GB" smtClean="0"/>
              <a:t>‹#›</a:t>
            </a:fld>
            <a:endParaRPr lang="en-GB"/>
          </a:p>
        </p:txBody>
      </p:sp>
    </p:spTree>
    <p:extLst>
      <p:ext uri="{BB962C8B-B14F-4D97-AF65-F5344CB8AC3E}">
        <p14:creationId xmlns:p14="http://schemas.microsoft.com/office/powerpoint/2010/main" val="453677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D375155-6504-41AC-89C5-ED70399EE530}" type="slidenum">
              <a:rPr lang="en-GB" smtClean="0"/>
              <a:t>1</a:t>
            </a:fld>
            <a:endParaRPr lang="en-GB"/>
          </a:p>
        </p:txBody>
      </p:sp>
    </p:spTree>
    <p:extLst>
      <p:ext uri="{BB962C8B-B14F-4D97-AF65-F5344CB8AC3E}">
        <p14:creationId xmlns:p14="http://schemas.microsoft.com/office/powerpoint/2010/main" val="3572442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smtClean="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smtClean="0">
                <a:solidFill>
                  <a:srgbClr val="7F7F7F"/>
                </a:solidFill>
                <a:latin typeface="Calibri" pitchFamily="34" charset="0"/>
                <a:cs typeface="Calibri" panose="020F0502020204030204" pitchFamily="34" charset="0"/>
              </a:rPr>
              <a:t>Placeholders</a:t>
            </a:r>
            <a:r>
              <a:rPr sz="8800" dirty="0" smtClean="0">
                <a:solidFill>
                  <a:srgbClr val="7F7F7F"/>
                </a:solidFill>
                <a:latin typeface="Calibri" pitchFamily="34" charset="0"/>
                <a:cs typeface="Calibri" panose="020F0502020204030204" pitchFamily="34" charset="0"/>
              </a:rPr>
              <a:t>:</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smtClean="0">
                <a:solidFill>
                  <a:srgbClr val="7F7F7F"/>
                </a:solidFill>
                <a:latin typeface="Calibri" pitchFamily="34" charset="0"/>
                <a:cs typeface="Calibri" panose="020F0502020204030204" pitchFamily="34" charset="0"/>
              </a:rPr>
              <a:t>various elements included</a:t>
            </a:r>
            <a:r>
              <a:rPr sz="6000" dirty="0" smtClean="0">
                <a:solidFill>
                  <a:srgbClr val="7F7F7F"/>
                </a:solidFill>
                <a:latin typeface="Calibri" pitchFamily="34" charset="0"/>
                <a:cs typeface="Calibri" panose="020F0502020204030204" pitchFamily="34" charset="0"/>
              </a:rPr>
              <a:t> </a:t>
            </a:r>
            <a:r>
              <a:rPr sz="6000" dirty="0">
                <a:solidFill>
                  <a:srgbClr val="7F7F7F"/>
                </a:solidFill>
                <a:latin typeface="Calibri" pitchFamily="34" charset="0"/>
                <a:cs typeface="Calibri" panose="020F0502020204030204" pitchFamily="34" charset="0"/>
              </a:rPr>
              <a:t>in this </a:t>
            </a:r>
            <a:r>
              <a:rPr lang="en-US" sz="6000" dirty="0" smtClean="0">
                <a:solidFill>
                  <a:srgbClr val="7F7F7F"/>
                </a:solidFill>
                <a:latin typeface="Calibri" pitchFamily="34" charset="0"/>
                <a:cs typeface="Calibri" panose="020F0502020204030204" pitchFamily="34" charset="0"/>
              </a:rPr>
              <a:t>poster are ones</a:t>
            </a:r>
            <a:r>
              <a:rPr lang="en-US" sz="6000" baseline="0" dirty="0" smtClean="0">
                <a:solidFill>
                  <a:srgbClr val="7F7F7F"/>
                </a:solidFill>
                <a:latin typeface="Calibri" pitchFamily="34" charset="0"/>
                <a:cs typeface="Calibri" panose="020F0502020204030204" pitchFamily="34" charset="0"/>
              </a:rPr>
              <a:t> we often see in medical, research, and scientific posters.</a:t>
            </a:r>
            <a:r>
              <a:rPr sz="6000" dirty="0" smtClean="0">
                <a:solidFill>
                  <a:srgbClr val="7F7F7F"/>
                </a:solidFill>
                <a:latin typeface="Calibri" pitchFamily="34" charset="0"/>
                <a:cs typeface="Calibri" panose="020F0502020204030204" pitchFamily="34" charset="0"/>
              </a:rPr>
              <a:t> </a:t>
            </a:r>
            <a:r>
              <a:rPr lang="en-US" sz="6000" dirty="0" smtClean="0">
                <a:solidFill>
                  <a:srgbClr val="7F7F7F"/>
                </a:solidFill>
                <a:latin typeface="Calibri" pitchFamily="34" charset="0"/>
                <a:cs typeface="Calibri" panose="020F0502020204030204" pitchFamily="34" charset="0"/>
              </a:rPr>
              <a:t>Feel</a:t>
            </a:r>
            <a:r>
              <a:rPr lang="en-US" sz="60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smtClean="0">
                <a:solidFill>
                  <a:srgbClr val="7F7F7F"/>
                </a:solidFill>
                <a:latin typeface="Calibri" pitchFamily="34" charset="0"/>
                <a:cs typeface="Calibri" panose="020F0502020204030204" pitchFamily="34" charset="0"/>
              </a:rPr>
              <a:t>Image</a:t>
            </a:r>
            <a:r>
              <a:rPr lang="en-US" sz="8800" baseline="0" dirty="0" smtClean="0">
                <a:solidFill>
                  <a:srgbClr val="7F7F7F"/>
                </a:solidFill>
                <a:latin typeface="Calibri" pitchFamily="34" charset="0"/>
                <a:cs typeface="Calibri" panose="020F0502020204030204" pitchFamily="34" charset="0"/>
              </a:rPr>
              <a:t> Quality</a:t>
            </a:r>
            <a:r>
              <a:rPr lang="en-US" sz="8800" dirty="0" smtClean="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smtClean="0">
                <a:solidFill>
                  <a:srgbClr val="7F7F7F"/>
                </a:solidFill>
                <a:latin typeface="Calibri" pitchFamily="34" charset="0"/>
                <a:cs typeface="Calibri" panose="020F0502020204030204" pitchFamily="34" charset="0"/>
              </a:rPr>
              <a:t>Insert, Picture</a:t>
            </a:r>
            <a:r>
              <a:rPr lang="en-US" sz="60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smtClean="0">
                <a:solidFill>
                  <a:srgbClr val="7F7F7F"/>
                </a:solidFill>
                <a:latin typeface="Calibri" pitchFamily="34" charset="0"/>
                <a:cs typeface="Calibri" panose="020F0502020204030204" pitchFamily="34" charset="0"/>
              </a:rPr>
              <a:t>150-200 pixels per inch in their final printed size</a:t>
            </a:r>
            <a:r>
              <a:rPr lang="en-US" sz="6000" dirty="0" smtClean="0">
                <a:solidFill>
                  <a:srgbClr val="7F7F7F"/>
                </a:solidFill>
                <a:latin typeface="Calibri" pitchFamily="34" charset="0"/>
                <a:cs typeface="Calibri" panose="020F0502020204030204" pitchFamily="34" charset="0"/>
              </a:rPr>
              <a:t>. For instance, a 1600 x 1200 pixel</a:t>
            </a:r>
            <a:r>
              <a:rPr lang="en-US" sz="6000" baseline="0" dirty="0" smtClean="0">
                <a:solidFill>
                  <a:srgbClr val="7F7F7F"/>
                </a:solidFill>
                <a:latin typeface="Calibri" pitchFamily="34" charset="0"/>
                <a:cs typeface="Calibri" panose="020F0502020204030204" pitchFamily="34" charset="0"/>
              </a:rPr>
              <a:t> photo will usually look fine up to </a:t>
            </a:r>
            <a:r>
              <a:rPr lang="en-US" sz="60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r>
              <a:rPr lang="en-US" sz="4400" dirty="0" smtClean="0">
                <a:solidFill>
                  <a:srgbClr val="7F7F7F"/>
                </a:solidFill>
                <a:latin typeface="Calibri" pitchFamily="34" charset="0"/>
                <a:cs typeface="Calibri" panose="020F0502020204030204" pitchFamily="34" charset="0"/>
              </a:rPr>
              <a:t/>
            </a:r>
            <a:br>
              <a:rPr lang="en-US" sz="4400" dirty="0" smtClean="0">
                <a:solidFill>
                  <a:srgbClr val="7F7F7F"/>
                </a:solidFill>
                <a:latin typeface="Calibri" pitchFamily="34" charset="0"/>
                <a:cs typeface="Calibri" panose="020F0502020204030204" pitchFamily="34" charset="0"/>
              </a:rPr>
            </a:br>
            <a:r>
              <a:rPr lang="en-US" sz="4400" dirty="0" smtClean="0">
                <a:solidFill>
                  <a:srgbClr val="7F7F7F"/>
                </a:solidFill>
                <a:latin typeface="Calibri" pitchFamily="34" charset="0"/>
                <a:cs typeface="Calibri" panose="020F0502020204030204" pitchFamily="34" charset="0"/>
              </a:rPr>
              <a:t>[This sidebar area does not print.]</a:t>
            </a:r>
          </a:p>
        </p:txBody>
      </p:sp>
      <p:grpSp>
        <p:nvGrpSpPr>
          <p:cNvPr id="8" name="Group 7"/>
          <p:cNvGrpSpPr/>
          <p:nvPr userDrawn="1"/>
        </p:nvGrpSpPr>
        <p:grpSpPr>
          <a:xfrm>
            <a:off x="41071800" y="0"/>
            <a:ext cx="11734800" cy="40233600"/>
            <a:chOff x="33832800" y="0"/>
            <a:chExt cx="12801600" cy="43891200"/>
          </a:xfrm>
        </p:grpSpPr>
        <p:sp>
          <p:nvSpPr>
            <p:cNvPr id="9"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smtClean="0">
                  <a:solidFill>
                    <a:schemeClr val="bg1">
                      <a:lumMod val="50000"/>
                    </a:schemeClr>
                  </a:solidFill>
                  <a:latin typeface="Calibri" pitchFamily="34" charset="0"/>
                  <a:cs typeface="Calibri" panose="020F0502020204030204" pitchFamily="34" charset="0"/>
                </a:rPr>
                <a:t>Change</a:t>
              </a:r>
              <a:r>
                <a:rPr lang="en-US" sz="8800" baseline="0" dirty="0" smtClean="0">
                  <a:solidFill>
                    <a:schemeClr val="bg1">
                      <a:lumMod val="50000"/>
                    </a:schemeClr>
                  </a:solidFill>
                  <a:latin typeface="Calibri" pitchFamily="34" charset="0"/>
                  <a:cs typeface="Calibri" panose="020F0502020204030204" pitchFamily="34" charset="0"/>
                </a:rPr>
                <a:t> Color Theme</a:t>
              </a:r>
              <a:r>
                <a:rPr lang="en-US" sz="8800" dirty="0" smtClean="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smtClean="0">
                  <a:solidFill>
                    <a:schemeClr val="bg1">
                      <a:lumMod val="50000"/>
                    </a:schemeClr>
                  </a:solidFill>
                  <a:latin typeface="Calibri" pitchFamily="34" charset="0"/>
                  <a:cs typeface="Calibri" panose="020F0502020204030204" pitchFamily="34" charset="0"/>
                </a:rPr>
                <a:t>Design</a:t>
              </a:r>
              <a:r>
                <a:rPr lang="en-US" sz="6000" baseline="0" dirty="0" smtClean="0">
                  <a:solidFill>
                    <a:schemeClr val="bg1">
                      <a:lumMod val="50000"/>
                    </a:schemeClr>
                  </a:solidFill>
                  <a:latin typeface="Calibri" pitchFamily="34" charset="0"/>
                  <a:cs typeface="Calibri" panose="020F0502020204030204" pitchFamily="34" charset="0"/>
                </a:rPr>
                <a:t> tab, then select the </a:t>
              </a:r>
              <a:r>
                <a:rPr lang="en-US" sz="6000" b="1" baseline="0" dirty="0" smtClean="0">
                  <a:solidFill>
                    <a:schemeClr val="bg1">
                      <a:lumMod val="50000"/>
                    </a:schemeClr>
                  </a:solidFill>
                  <a:latin typeface="Calibri" pitchFamily="34" charset="0"/>
                  <a:cs typeface="Calibri" panose="020F0502020204030204" pitchFamily="34" charset="0"/>
                </a:rPr>
                <a:t>Colors</a:t>
              </a:r>
              <a:r>
                <a:rPr lang="en-US" sz="60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smtClean="0">
                  <a:solidFill>
                    <a:schemeClr val="bg1">
                      <a:lumMod val="50000"/>
                    </a:schemeClr>
                  </a:solidFill>
                  <a:latin typeface="Calibri" pitchFamily="34" charset="0"/>
                  <a:cs typeface="Calibri" panose="020F0502020204030204" pitchFamily="34" charset="0"/>
                </a:rPr>
                <a:t>Once your poster file is ready, visit</a:t>
              </a:r>
              <a:r>
                <a:rPr lang="en-US" sz="6000" baseline="0" dirty="0" smtClean="0">
                  <a:solidFill>
                    <a:schemeClr val="bg1">
                      <a:lumMod val="50000"/>
                    </a:schemeClr>
                  </a:solidFill>
                  <a:latin typeface="Calibri" pitchFamily="34" charset="0"/>
                  <a:cs typeface="Calibri" panose="020F0502020204030204" pitchFamily="34" charset="0"/>
                </a:rPr>
                <a:t> </a:t>
              </a:r>
              <a:r>
                <a:rPr lang="en-US" sz="6000" b="1" baseline="0" dirty="0" smtClean="0">
                  <a:solidFill>
                    <a:schemeClr val="bg1">
                      <a:lumMod val="50000"/>
                    </a:schemeClr>
                  </a:solidFill>
                  <a:latin typeface="Calibri" pitchFamily="34" charset="0"/>
                  <a:cs typeface="Calibri" panose="020F0502020204030204" pitchFamily="34" charset="0"/>
                </a:rPr>
                <a:t>www.genigraphics.com</a:t>
              </a:r>
              <a:r>
                <a:rPr lang="en-US" sz="60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smtClean="0">
                  <a:solidFill>
                    <a:schemeClr val="bg1">
                      <a:lumMod val="50000"/>
                    </a:schemeClr>
                  </a:solidFill>
                  <a:latin typeface="Calibri" pitchFamily="34" charset="0"/>
                  <a:cs typeface="Calibri" panose="020F0502020204030204" pitchFamily="34" charset="0"/>
                </a:rPr>
                <a:t>US and Canada:  1-800-790-4001</a:t>
              </a:r>
              <a:br>
                <a:rPr lang="en-US" sz="6000" baseline="0" dirty="0" smtClean="0">
                  <a:solidFill>
                    <a:schemeClr val="bg1">
                      <a:lumMod val="50000"/>
                    </a:schemeClr>
                  </a:solidFill>
                  <a:latin typeface="Calibri" pitchFamily="34" charset="0"/>
                  <a:cs typeface="Calibri" panose="020F0502020204030204" pitchFamily="34" charset="0"/>
                </a:rPr>
              </a:br>
              <a:r>
                <a:rPr lang="en-US" sz="60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400" dirty="0" smtClean="0">
                  <a:solidFill>
                    <a:schemeClr val="bg1">
                      <a:lumMod val="50000"/>
                    </a:schemeClr>
                  </a:solidFill>
                  <a:latin typeface="Calibri" pitchFamily="34" charset="0"/>
                  <a:cs typeface="Calibri" panose="020F0502020204030204" pitchFamily="34" charset="0"/>
                </a:rPr>
                <a:t/>
              </a:r>
              <a:br>
                <a:rPr lang="en-US" sz="4400" dirty="0" smtClean="0">
                  <a:solidFill>
                    <a:schemeClr val="bg1">
                      <a:lumMod val="50000"/>
                    </a:schemeClr>
                  </a:solidFill>
                  <a:latin typeface="Calibri" pitchFamily="34" charset="0"/>
                  <a:cs typeface="Calibri" panose="020F0502020204030204" pitchFamily="34" charset="0"/>
                </a:rPr>
              </a:br>
              <a:r>
                <a:rPr lang="en-US" sz="4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33706837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10607040" y="731520"/>
            <a:ext cx="28895040" cy="3877056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731520" y="731520"/>
            <a:ext cx="9144000" cy="3877056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13800" y="39852600"/>
            <a:ext cx="5297435" cy="185928"/>
          </a:xfrm>
          <a:prstGeom prst="rect">
            <a:avLst/>
          </a:prstGeom>
        </p:spPr>
      </p:pic>
    </p:spTree>
    <p:extLst>
      <p:ext uri="{BB962C8B-B14F-4D97-AF65-F5344CB8AC3E}">
        <p14:creationId xmlns:p14="http://schemas.microsoft.com/office/powerpoint/2010/main" val="3051980221"/>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4598060" rtl="0" eaLnBrk="1" latinLnBrk="0" hangingPunct="1">
        <a:spcBef>
          <a:spcPct val="0"/>
        </a:spcBef>
        <a:buNone/>
        <a:defRPr sz="22100" kern="1200">
          <a:solidFill>
            <a:schemeClr val="tx1"/>
          </a:solidFill>
          <a:latin typeface="+mj-lt"/>
          <a:ea typeface="+mj-ea"/>
          <a:cs typeface="+mj-cs"/>
        </a:defRPr>
      </a:lvl1pPr>
    </p:titleStyle>
    <p:bodyStyle>
      <a:lvl1pPr marL="1724273" indent="-1724273" algn="l" defTabSz="4598060" rtl="0" eaLnBrk="1" latinLnBrk="0" hangingPunct="1">
        <a:spcBef>
          <a:spcPct val="20000"/>
        </a:spcBef>
        <a:buFont typeface="Arial" panose="020B0604020202020204" pitchFamily="34" charset="0"/>
        <a:buChar char="•"/>
        <a:defRPr sz="16100" kern="1200">
          <a:solidFill>
            <a:schemeClr val="tx1"/>
          </a:solidFill>
          <a:latin typeface="+mn-lt"/>
          <a:ea typeface="+mn-ea"/>
          <a:cs typeface="+mn-cs"/>
        </a:defRPr>
      </a:lvl1pPr>
      <a:lvl2pPr marL="3735924" indent="-1436894" algn="l" defTabSz="4598060" rtl="0" eaLnBrk="1" latinLnBrk="0" hangingPunct="1">
        <a:spcBef>
          <a:spcPct val="20000"/>
        </a:spcBef>
        <a:buFont typeface="Arial" panose="020B0604020202020204" pitchFamily="34" charset="0"/>
        <a:buChar char="–"/>
        <a:defRPr sz="14100" kern="1200">
          <a:solidFill>
            <a:schemeClr val="tx1"/>
          </a:solidFill>
          <a:latin typeface="+mn-lt"/>
          <a:ea typeface="+mn-ea"/>
          <a:cs typeface="+mn-cs"/>
        </a:defRPr>
      </a:lvl2pPr>
      <a:lvl3pPr marL="5747576" indent="-1149515" algn="l" defTabSz="4598060" rtl="0" eaLnBrk="1" latinLnBrk="0" hangingPunct="1">
        <a:spcBef>
          <a:spcPct val="20000"/>
        </a:spcBef>
        <a:buFont typeface="Arial" panose="020B0604020202020204" pitchFamily="34" charset="0"/>
        <a:buChar char="•"/>
        <a:defRPr sz="12100" kern="1200">
          <a:solidFill>
            <a:schemeClr val="tx1"/>
          </a:solidFill>
          <a:latin typeface="+mn-lt"/>
          <a:ea typeface="+mn-ea"/>
          <a:cs typeface="+mn-cs"/>
        </a:defRPr>
      </a:lvl3pPr>
      <a:lvl4pPr marL="804660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4pPr>
      <a:lvl5pPr marL="1034563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5pPr>
      <a:lvl6pPr marL="1264466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6pPr>
      <a:lvl7pPr marL="14943696"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7pPr>
      <a:lvl8pPr marL="17242727"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8pPr>
      <a:lvl9pPr marL="19541757" indent="-1149515" algn="l" defTabSz="4598060" rtl="0" eaLnBrk="1" latinLnBrk="0" hangingPunct="1">
        <a:spcBef>
          <a:spcPct val="20000"/>
        </a:spcBef>
        <a:buFont typeface="Arial" panose="020B0604020202020204" pitchFamily="34" charset="0"/>
        <a:buChar char="•"/>
        <a:defRPr sz="10100" kern="1200">
          <a:solidFill>
            <a:schemeClr val="tx1"/>
          </a:solidFill>
          <a:latin typeface="+mn-lt"/>
          <a:ea typeface="+mn-ea"/>
          <a:cs typeface="+mn-cs"/>
        </a:defRPr>
      </a:lvl9pPr>
    </p:bodyStyle>
    <p:other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5.png"/><Relationship Id="rId10" Type="http://schemas.openxmlformats.org/officeDocument/2006/relationships/image" Target="../media/image9.png"/><Relationship Id="rId4" Type="http://schemas.openxmlformats.org/officeDocument/2006/relationships/image" Target="../media/image4.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31520" y="6400800"/>
            <a:ext cx="9144000" cy="8229600"/>
          </a:xfrm>
          <a:prstGeom prst="rect">
            <a:avLst/>
          </a:prstGeom>
          <a:noFill/>
        </p:spPr>
        <p:txBody>
          <a:bodyPr lIns="457200" rIns="457200" anchor="ctr" anchorCtr="0">
            <a:normAutofit/>
          </a:bodyPr>
          <a:lstStyle/>
          <a:p>
            <a:pPr algn="l"/>
            <a:r>
              <a:rPr lang="en-US" sz="8000" b="1" dirty="0" smtClean="0">
                <a:solidFill>
                  <a:schemeClr val="bg1"/>
                </a:solidFill>
                <a:latin typeface="Calibri" pitchFamily="34" charset="0"/>
              </a:rPr>
              <a:t>Paper Title</a:t>
            </a:r>
            <a:endParaRPr lang="en-US" sz="9600" dirty="0">
              <a:solidFill>
                <a:schemeClr val="bg1"/>
              </a:solidFill>
            </a:endParaRPr>
          </a:p>
        </p:txBody>
      </p:sp>
      <p:sp>
        <p:nvSpPr>
          <p:cNvPr id="3" name="Subtitle 2"/>
          <p:cNvSpPr>
            <a:spLocks noGrp="1"/>
          </p:cNvSpPr>
          <p:nvPr>
            <p:ph type="subTitle" idx="4294967295"/>
          </p:nvPr>
        </p:nvSpPr>
        <p:spPr>
          <a:xfrm>
            <a:off x="731520" y="13248218"/>
            <a:ext cx="9144000" cy="5222662"/>
          </a:xfrm>
          <a:prstGeom prst="rect">
            <a:avLst/>
          </a:prstGeom>
          <a:noFill/>
        </p:spPr>
        <p:txBody>
          <a:bodyPr lIns="457200" rIns="457200" anchor="t" anchorCtr="0">
            <a:normAutofit/>
          </a:bodyPr>
          <a:lstStyle/>
          <a:p>
            <a:pPr marL="0" indent="0">
              <a:buNone/>
            </a:pPr>
            <a:r>
              <a:rPr lang="en-GB" sz="4000" dirty="0">
                <a:solidFill>
                  <a:schemeClr val="bg1"/>
                </a:solidFill>
                <a:latin typeface="Calibri" pitchFamily="34" charset="0"/>
              </a:rPr>
              <a:t>First A. AUTHOR</a:t>
            </a:r>
            <a:r>
              <a:rPr lang="en-GB" sz="4000" baseline="30000" dirty="0">
                <a:solidFill>
                  <a:schemeClr val="bg1"/>
                </a:solidFill>
                <a:latin typeface="Times New Roman" charset="0"/>
                <a:ea typeface="Times New Roman" charset="0"/>
                <a:cs typeface="Times New Roman" charset="0"/>
              </a:rPr>
              <a:t>1</a:t>
            </a:r>
            <a:r>
              <a:rPr lang="en-GB" sz="4000" dirty="0">
                <a:solidFill>
                  <a:schemeClr val="bg1"/>
                </a:solidFill>
                <a:latin typeface="Calibri" pitchFamily="34" charset="0"/>
              </a:rPr>
              <a:t>, Second B. AUTHOR</a:t>
            </a:r>
            <a:r>
              <a:rPr lang="en-GB" sz="4000" baseline="30000" dirty="0">
                <a:solidFill>
                  <a:schemeClr val="bg1"/>
                </a:solidFill>
                <a:latin typeface="Times New Roman" charset="0"/>
                <a:ea typeface="Times New Roman" charset="0"/>
                <a:cs typeface="Times New Roman" charset="0"/>
              </a:rPr>
              <a:t>1</a:t>
            </a:r>
            <a:r>
              <a:rPr lang="en-GB" sz="4000" dirty="0">
                <a:solidFill>
                  <a:schemeClr val="bg1"/>
                </a:solidFill>
                <a:latin typeface="Calibri" pitchFamily="34" charset="0"/>
              </a:rPr>
              <a:t>, and Third C. AUTHOR</a:t>
            </a:r>
            <a:r>
              <a:rPr lang="en-GB" sz="4000" baseline="30000" dirty="0">
                <a:solidFill>
                  <a:schemeClr val="bg1"/>
                </a:solidFill>
                <a:latin typeface="Times New Roman" charset="0"/>
                <a:ea typeface="Times New Roman" charset="0"/>
                <a:cs typeface="Times New Roman" charset="0"/>
              </a:rPr>
              <a:t>2</a:t>
            </a:r>
            <a:r>
              <a:rPr lang="en-GB" sz="4000" dirty="0">
                <a:solidFill>
                  <a:schemeClr val="bg1"/>
                </a:solidFill>
                <a:latin typeface="Calibri" pitchFamily="34" charset="0"/>
              </a:rPr>
              <a:t>, Member, IEEE</a:t>
            </a:r>
          </a:p>
          <a:p>
            <a:pPr marL="0" indent="0">
              <a:buNone/>
            </a:pPr>
            <a:r>
              <a:rPr lang="en-GB" sz="4000" baseline="30000" dirty="0">
                <a:solidFill>
                  <a:schemeClr val="bg1"/>
                </a:solidFill>
                <a:latin typeface="Times New Roman" charset="0"/>
                <a:ea typeface="Times New Roman" charset="0"/>
                <a:cs typeface="Times New Roman" charset="0"/>
              </a:rPr>
              <a:t>1</a:t>
            </a:r>
            <a:r>
              <a:rPr lang="en-GB" sz="4000" dirty="0" smtClean="0">
                <a:solidFill>
                  <a:schemeClr val="bg1"/>
                </a:solidFill>
                <a:latin typeface="Calibri" pitchFamily="34" charset="0"/>
              </a:rPr>
              <a:t>Company </a:t>
            </a:r>
            <a:r>
              <a:rPr lang="en-GB" sz="4000" dirty="0">
                <a:solidFill>
                  <a:schemeClr val="bg1"/>
                </a:solidFill>
                <a:latin typeface="Calibri" pitchFamily="34" charset="0"/>
              </a:rPr>
              <a:t>or university, city, state and country</a:t>
            </a:r>
          </a:p>
          <a:p>
            <a:pPr marL="0" indent="0">
              <a:buNone/>
            </a:pPr>
            <a:r>
              <a:rPr lang="en-GB" sz="4000" baseline="30000" smtClean="0">
                <a:solidFill>
                  <a:schemeClr val="bg1"/>
                </a:solidFill>
                <a:latin typeface="Times New Roman" charset="0"/>
                <a:ea typeface="Times New Roman" charset="0"/>
                <a:cs typeface="Times New Roman" charset="0"/>
              </a:rPr>
              <a:t>2</a:t>
            </a:r>
            <a:r>
              <a:rPr lang="en-GB" sz="4000" smtClean="0">
                <a:solidFill>
                  <a:schemeClr val="bg1"/>
                </a:solidFill>
                <a:latin typeface="Calibri" pitchFamily="34" charset="0"/>
              </a:rPr>
              <a:t>Company </a:t>
            </a:r>
            <a:r>
              <a:rPr lang="en-GB" sz="4000" dirty="0">
                <a:solidFill>
                  <a:schemeClr val="bg1"/>
                </a:solidFill>
                <a:latin typeface="Calibri" pitchFamily="34" charset="0"/>
              </a:rPr>
              <a:t>or university, city, state and country</a:t>
            </a:r>
          </a:p>
          <a:p>
            <a:pPr marL="0" indent="0">
              <a:buNone/>
            </a:pPr>
            <a:endParaRPr lang="en-GB" sz="4000" dirty="0">
              <a:solidFill>
                <a:schemeClr val="bg1"/>
              </a:solidFill>
              <a:latin typeface="Calibri" pitchFamily="34" charset="0"/>
            </a:endParaRPr>
          </a:p>
        </p:txBody>
      </p:sp>
      <p:sp>
        <p:nvSpPr>
          <p:cNvPr id="7" name="Text Box 264"/>
          <p:cNvSpPr txBox="1">
            <a:spLocks noChangeArrowheads="1"/>
          </p:cNvSpPr>
          <p:nvPr/>
        </p:nvSpPr>
        <p:spPr bwMode="auto">
          <a:xfrm>
            <a:off x="731520" y="33375600"/>
            <a:ext cx="914400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0" tIns="209535" rIns="457200"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CONTACT</a:t>
            </a:r>
          </a:p>
        </p:txBody>
      </p:sp>
      <p:sp>
        <p:nvSpPr>
          <p:cNvPr id="8" name="Text Box 274"/>
          <p:cNvSpPr txBox="1">
            <a:spLocks noChangeArrowheads="1"/>
          </p:cNvSpPr>
          <p:nvPr/>
        </p:nvSpPr>
        <p:spPr bwMode="auto">
          <a:xfrm>
            <a:off x="731520" y="34472880"/>
            <a:ext cx="9144000" cy="3108960"/>
          </a:xfrm>
          <a:prstGeom prst="rect">
            <a:avLst/>
          </a:prstGeom>
          <a:noFill/>
          <a:ln>
            <a:noFill/>
          </a:ln>
          <a:effectLst/>
        </p:spPr>
        <p:txBody>
          <a:bodyPr lIns="457200" tIns="182880" rIns="457200" bIns="182880" anchor="ctr" anchorCtr="0">
            <a:norm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2800" dirty="0">
                <a:solidFill>
                  <a:schemeClr val="bg1"/>
                </a:solidFill>
                <a:latin typeface="Calibri" pitchFamily="34" charset="0"/>
              </a:rPr>
              <a:t>&lt;your name&gt;</a:t>
            </a:r>
          </a:p>
          <a:p>
            <a:r>
              <a:rPr lang="en-US" sz="2800" dirty="0">
                <a:solidFill>
                  <a:schemeClr val="bg1"/>
                </a:solidFill>
                <a:latin typeface="Calibri" pitchFamily="34" charset="0"/>
              </a:rPr>
              <a:t>&lt;organization name</a:t>
            </a:r>
            <a:r>
              <a:rPr lang="en-US" sz="2800" dirty="0" smtClean="0">
                <a:solidFill>
                  <a:schemeClr val="bg1"/>
                </a:solidFill>
                <a:latin typeface="Calibri" pitchFamily="34" charset="0"/>
              </a:rPr>
              <a:t>&gt;</a:t>
            </a:r>
          </a:p>
          <a:p>
            <a:r>
              <a:rPr lang="en-US" sz="2800" dirty="0" smtClean="0">
                <a:solidFill>
                  <a:schemeClr val="bg1"/>
                </a:solidFill>
                <a:latin typeface="Calibri" pitchFamily="34" charset="0"/>
              </a:rPr>
              <a:t>&lt;address&gt;</a:t>
            </a:r>
            <a:endParaRPr lang="en-US" sz="2800" dirty="0">
              <a:solidFill>
                <a:schemeClr val="bg1"/>
              </a:solidFill>
              <a:latin typeface="Calibri" pitchFamily="34" charset="0"/>
            </a:endParaRPr>
          </a:p>
          <a:p>
            <a:r>
              <a:rPr lang="en-US" sz="2800" dirty="0">
                <a:solidFill>
                  <a:schemeClr val="bg1"/>
                </a:solidFill>
                <a:latin typeface="Calibri" pitchFamily="34" charset="0"/>
              </a:rPr>
              <a:t>Email: </a:t>
            </a:r>
          </a:p>
          <a:p>
            <a:r>
              <a:rPr lang="en-US" sz="2800" dirty="0">
                <a:solidFill>
                  <a:schemeClr val="bg1"/>
                </a:solidFill>
                <a:latin typeface="Calibri" pitchFamily="34" charset="0"/>
              </a:rPr>
              <a:t>Phone: </a:t>
            </a:r>
          </a:p>
          <a:p>
            <a:r>
              <a:rPr lang="en-US" sz="2800" dirty="0">
                <a:solidFill>
                  <a:schemeClr val="bg1"/>
                </a:solidFill>
                <a:latin typeface="Calibri" pitchFamily="34" charset="0"/>
              </a:rPr>
              <a:t>Website: </a:t>
            </a:r>
          </a:p>
        </p:txBody>
      </p:sp>
      <p:sp>
        <p:nvSpPr>
          <p:cNvPr id="12" name="Text Box 246"/>
          <p:cNvSpPr txBox="1">
            <a:spLocks noChangeArrowheads="1"/>
          </p:cNvSpPr>
          <p:nvPr/>
        </p:nvSpPr>
        <p:spPr bwMode="auto">
          <a:xfrm>
            <a:off x="731520" y="19613880"/>
            <a:ext cx="9144000" cy="1097280"/>
          </a:xfrm>
          <a:prstGeom prst="rect">
            <a:avLst/>
          </a:prstGeom>
          <a:noFill/>
          <a:ln>
            <a:noFill/>
          </a:ln>
          <a:effectLst/>
          <a:extLst/>
        </p:spPr>
        <p:txBody>
          <a:bodyPr wrap="none" lIns="457200" tIns="209535" rIns="457200"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ABSTRACT</a:t>
            </a:r>
          </a:p>
        </p:txBody>
      </p:sp>
      <p:sp>
        <p:nvSpPr>
          <p:cNvPr id="13" name="Text Box 267"/>
          <p:cNvSpPr txBox="1">
            <a:spLocks noChangeArrowheads="1"/>
          </p:cNvSpPr>
          <p:nvPr/>
        </p:nvSpPr>
        <p:spPr bwMode="auto">
          <a:xfrm>
            <a:off x="731520" y="20634960"/>
            <a:ext cx="9144000" cy="12984480"/>
          </a:xfrm>
          <a:prstGeom prst="rect">
            <a:avLst/>
          </a:prstGeom>
          <a:noFill/>
          <a:ln>
            <a:noFill/>
          </a:ln>
          <a:effectLst/>
        </p:spPr>
        <p:txBody>
          <a:bodyPr lIns="457200" tIns="182880" rIns="457200" bIns="182880">
            <a:norm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schemeClr val="bg1"/>
                </a:solidFill>
                <a:latin typeface="Calibri" pitchFamily="34" charset="0"/>
              </a:rPr>
              <a:t>Click here to insert your Abstract text. Type it in or copy and paste from your Word document or other source.</a:t>
            </a:r>
          </a:p>
          <a:p>
            <a:pPr lvl="0" defTabSz="4023067" fontAlgn="auto">
              <a:spcBef>
                <a:spcPts val="0"/>
              </a:spcBef>
              <a:spcAft>
                <a:spcPts val="0"/>
              </a:spcAft>
            </a:pPr>
            <a:endParaRPr lang="en-US" sz="3200" dirty="0">
              <a:solidFill>
                <a:schemeClr val="bg1"/>
              </a:solidFill>
              <a:latin typeface="Calibri" pitchFamily="34" charset="0"/>
            </a:endParaRPr>
          </a:p>
          <a:p>
            <a:pPr lvl="0" defTabSz="4023067" fontAlgn="auto">
              <a:spcBef>
                <a:spcPts val="0"/>
              </a:spcBef>
              <a:spcAft>
                <a:spcPts val="0"/>
              </a:spcAft>
            </a:pPr>
            <a:r>
              <a:rPr lang="en-US" sz="3200" dirty="0">
                <a:solidFill>
                  <a:schemeClr val="bg1"/>
                </a:solidFill>
                <a:latin typeface="Calibri" pitchFamily="34" charset="0"/>
              </a:rPr>
              <a:t>This text box will automatically re-size to your text. To turn off that feature, right click inside this box and go to </a:t>
            </a:r>
            <a:r>
              <a:rPr lang="en-US" sz="3200" b="1" dirty="0">
                <a:solidFill>
                  <a:schemeClr val="bg1"/>
                </a:solidFill>
                <a:latin typeface="Calibri" pitchFamily="34" charset="0"/>
              </a:rPr>
              <a:t>Format Shape, Text Box, Autofit</a:t>
            </a:r>
            <a:r>
              <a:rPr lang="en-US" sz="3200" dirty="0">
                <a:solidFill>
                  <a:schemeClr val="bg1"/>
                </a:solidFill>
                <a:latin typeface="Calibri" pitchFamily="34" charset="0"/>
              </a:rPr>
              <a:t>, and select the “Do Not Autofit” radio button.</a:t>
            </a:r>
          </a:p>
          <a:p>
            <a:pPr lvl="0" defTabSz="4023067" fontAlgn="auto">
              <a:spcBef>
                <a:spcPts val="0"/>
              </a:spcBef>
              <a:spcAft>
                <a:spcPts val="0"/>
              </a:spcAft>
            </a:pPr>
            <a:endParaRPr lang="en-US" sz="3200" dirty="0">
              <a:solidFill>
                <a:schemeClr val="bg1"/>
              </a:solidFill>
              <a:latin typeface="Calibri" pitchFamily="34" charset="0"/>
            </a:endParaRPr>
          </a:p>
          <a:p>
            <a:pPr lvl="0" defTabSz="4023067" fontAlgn="auto">
              <a:spcBef>
                <a:spcPts val="0"/>
              </a:spcBef>
              <a:spcAft>
                <a:spcPts val="0"/>
              </a:spcAft>
            </a:pPr>
            <a:r>
              <a:rPr lang="en-US" sz="32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schemeClr val="bg1"/>
              </a:solidFill>
              <a:latin typeface="Calibri" pitchFamily="34" charset="0"/>
            </a:endParaRPr>
          </a:p>
          <a:p>
            <a:pPr lvl="0" defTabSz="4023067" fontAlgn="auto">
              <a:spcBef>
                <a:spcPts val="0"/>
              </a:spcBef>
              <a:spcAft>
                <a:spcPts val="0"/>
              </a:spcAft>
            </a:pPr>
            <a:r>
              <a:rPr lang="en-US" sz="3200" dirty="0">
                <a:solidFill>
                  <a:schemeClr val="bg1"/>
                </a:solidFill>
                <a:latin typeface="Calibri" pitchFamily="34" charset="0"/>
              </a:rPr>
              <a:t>Zoom out to 100% to preview what this will look like on your printed poster.</a:t>
            </a:r>
          </a:p>
        </p:txBody>
      </p:sp>
      <p:sp>
        <p:nvSpPr>
          <p:cNvPr id="35" name="Text Box 194"/>
          <p:cNvSpPr txBox="1">
            <a:spLocks noChangeArrowheads="1"/>
          </p:cNvSpPr>
          <p:nvPr/>
        </p:nvSpPr>
        <p:spPr bwMode="auto">
          <a:xfrm>
            <a:off x="11338559" y="9144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INTRODUCTION</a:t>
            </a:r>
          </a:p>
        </p:txBody>
      </p:sp>
      <p:sp>
        <p:nvSpPr>
          <p:cNvPr id="36" name="Text Box 198"/>
          <p:cNvSpPr txBox="1">
            <a:spLocks noChangeArrowheads="1"/>
          </p:cNvSpPr>
          <p:nvPr/>
        </p:nvSpPr>
        <p:spPr bwMode="auto">
          <a:xfrm>
            <a:off x="25420320" y="201168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DISCUSSION</a:t>
            </a:r>
          </a:p>
        </p:txBody>
      </p:sp>
      <p:sp>
        <p:nvSpPr>
          <p:cNvPr id="37" name="Text Box 199"/>
          <p:cNvSpPr txBox="1">
            <a:spLocks noChangeArrowheads="1"/>
          </p:cNvSpPr>
          <p:nvPr/>
        </p:nvSpPr>
        <p:spPr bwMode="auto">
          <a:xfrm>
            <a:off x="25420320" y="9144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RESULTS</a:t>
            </a:r>
          </a:p>
        </p:txBody>
      </p:sp>
      <p:sp>
        <p:nvSpPr>
          <p:cNvPr id="38" name="Text Box 240"/>
          <p:cNvSpPr txBox="1">
            <a:spLocks noChangeArrowheads="1"/>
          </p:cNvSpPr>
          <p:nvPr/>
        </p:nvSpPr>
        <p:spPr bwMode="auto">
          <a:xfrm>
            <a:off x="25429370" y="19126200"/>
            <a:ext cx="356949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24pt Arial.</a:t>
            </a:r>
          </a:p>
        </p:txBody>
      </p:sp>
      <p:sp>
        <p:nvSpPr>
          <p:cNvPr id="39" name="Text Box 241"/>
          <p:cNvSpPr txBox="1">
            <a:spLocks noChangeArrowheads="1"/>
          </p:cNvSpPr>
          <p:nvPr/>
        </p:nvSpPr>
        <p:spPr bwMode="auto">
          <a:xfrm>
            <a:off x="11338559" y="38331836"/>
            <a:ext cx="354942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24pt Arial.</a:t>
            </a:r>
          </a:p>
        </p:txBody>
      </p:sp>
      <p:pic>
        <p:nvPicPr>
          <p:cNvPr id="40" name="Picture 242"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21440" y="21396960"/>
            <a:ext cx="5943600" cy="3960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243"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1440" y="26334720"/>
            <a:ext cx="5943600" cy="396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Text Box 244"/>
          <p:cNvSpPr txBox="1">
            <a:spLocks noChangeArrowheads="1"/>
          </p:cNvSpPr>
          <p:nvPr/>
        </p:nvSpPr>
        <p:spPr bwMode="auto">
          <a:xfrm>
            <a:off x="11521440" y="2551176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Arial.</a:t>
            </a:r>
          </a:p>
        </p:txBody>
      </p:sp>
      <p:sp>
        <p:nvSpPr>
          <p:cNvPr id="43" name="Text Box 245"/>
          <p:cNvSpPr txBox="1">
            <a:spLocks noChangeArrowheads="1"/>
          </p:cNvSpPr>
          <p:nvPr/>
        </p:nvSpPr>
        <p:spPr bwMode="auto">
          <a:xfrm>
            <a:off x="11521440" y="3044952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a:t>
            </a:r>
            <a:r>
              <a:rPr lang="en-US" sz="2400" b="1" dirty="0" smtClean="0">
                <a:solidFill>
                  <a:schemeClr val="accent1">
                    <a:lumMod val="50000"/>
                  </a:schemeClr>
                </a:solidFill>
                <a:latin typeface="Calibri" pitchFamily="34" charset="0"/>
              </a:rPr>
              <a:t>3.</a:t>
            </a:r>
            <a:r>
              <a:rPr lang="en-US" sz="2400" dirty="0" smtClean="0">
                <a:solidFill>
                  <a:schemeClr val="accent1">
                    <a:lumMod val="50000"/>
                  </a:schemeClr>
                </a:solidFill>
                <a:latin typeface="Calibri" pitchFamily="34" charset="0"/>
              </a:rPr>
              <a:t> </a:t>
            </a:r>
            <a:r>
              <a:rPr lang="en-US" sz="2400" dirty="0">
                <a:solidFill>
                  <a:schemeClr val="accent1">
                    <a:lumMod val="50000"/>
                  </a:schemeClr>
                </a:solidFill>
                <a:latin typeface="Calibri" pitchFamily="34" charset="0"/>
              </a:rPr>
              <a:t>Label in 24pt Arial.</a:t>
            </a:r>
          </a:p>
        </p:txBody>
      </p:sp>
      <p:sp>
        <p:nvSpPr>
          <p:cNvPr id="44" name="Text Box 259"/>
          <p:cNvSpPr txBox="1">
            <a:spLocks noChangeArrowheads="1"/>
          </p:cNvSpPr>
          <p:nvPr/>
        </p:nvSpPr>
        <p:spPr bwMode="auto">
          <a:xfrm>
            <a:off x="11338559" y="13716000"/>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METHODS AND MATERIALS</a:t>
            </a:r>
          </a:p>
        </p:txBody>
      </p:sp>
      <p:sp>
        <p:nvSpPr>
          <p:cNvPr id="45" name="Text Box 261"/>
          <p:cNvSpPr txBox="1">
            <a:spLocks noChangeArrowheads="1"/>
          </p:cNvSpPr>
          <p:nvPr/>
        </p:nvSpPr>
        <p:spPr bwMode="auto">
          <a:xfrm>
            <a:off x="25420320" y="27830031"/>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CONCLUSIONS</a:t>
            </a:r>
          </a:p>
        </p:txBody>
      </p:sp>
      <p:sp>
        <p:nvSpPr>
          <p:cNvPr id="46" name="Text Box 262"/>
          <p:cNvSpPr txBox="1">
            <a:spLocks noChangeArrowheads="1"/>
          </p:cNvSpPr>
          <p:nvPr/>
        </p:nvSpPr>
        <p:spPr bwMode="auto">
          <a:xfrm>
            <a:off x="25420320" y="35562858"/>
            <a:ext cx="13350240"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REFERENCES</a:t>
            </a:r>
          </a:p>
        </p:txBody>
      </p:sp>
      <p:sp>
        <p:nvSpPr>
          <p:cNvPr id="47" name="Text Box 268"/>
          <p:cNvSpPr txBox="1">
            <a:spLocks noChangeArrowheads="1"/>
          </p:cNvSpPr>
          <p:nvPr/>
        </p:nvSpPr>
        <p:spPr bwMode="auto">
          <a:xfrm>
            <a:off x="25420320" y="2011680"/>
            <a:ext cx="13350240" cy="824841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Results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Speaking of Results, yours will look better if you remember to run a spell-check on your poster! After you’ve added your content click on </a:t>
            </a:r>
            <a:r>
              <a:rPr lang="en-US" sz="3200" b="1" dirty="0">
                <a:solidFill>
                  <a:prstClr val="black"/>
                </a:solidFill>
                <a:latin typeface="+mn-lt"/>
              </a:rPr>
              <a:t>Review</a:t>
            </a:r>
            <a:r>
              <a:rPr lang="en-US" sz="3200" dirty="0">
                <a:solidFill>
                  <a:prstClr val="black"/>
                </a:solidFill>
                <a:latin typeface="+mn-lt"/>
              </a:rPr>
              <a:t>, </a:t>
            </a:r>
            <a:r>
              <a:rPr lang="en-US" sz="3200" b="1" dirty="0">
                <a:solidFill>
                  <a:prstClr val="black"/>
                </a:solidFill>
                <a:latin typeface="+mn-lt"/>
              </a:rPr>
              <a:t>Spelling</a:t>
            </a:r>
            <a:r>
              <a:rPr lang="en-US" sz="3200" dirty="0">
                <a:solidFill>
                  <a:prstClr val="black"/>
                </a:solidFill>
                <a:latin typeface="+mn-lt"/>
              </a:rPr>
              <a:t>, or press F7.</a:t>
            </a:r>
          </a:p>
        </p:txBody>
      </p:sp>
      <p:sp>
        <p:nvSpPr>
          <p:cNvPr id="48" name="Text Box 269"/>
          <p:cNvSpPr txBox="1">
            <a:spLocks noChangeArrowheads="1"/>
          </p:cNvSpPr>
          <p:nvPr/>
        </p:nvSpPr>
        <p:spPr bwMode="auto">
          <a:xfrm>
            <a:off x="25420320" y="21214080"/>
            <a:ext cx="13350240" cy="627864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Discussion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r>
              <a:rPr lang="en-US" sz="3200" dirty="0" smtClean="0">
                <a:solidFill>
                  <a:prstClr val="black"/>
                </a:solidFill>
                <a:latin typeface="+mn-lt"/>
              </a:rPr>
              <a:t>.</a:t>
            </a:r>
          </a:p>
        </p:txBody>
      </p:sp>
      <p:sp>
        <p:nvSpPr>
          <p:cNvPr id="49" name="Text Box 270"/>
          <p:cNvSpPr txBox="1">
            <a:spLocks noChangeArrowheads="1"/>
          </p:cNvSpPr>
          <p:nvPr/>
        </p:nvSpPr>
        <p:spPr bwMode="auto">
          <a:xfrm>
            <a:off x="11338559" y="14813280"/>
            <a:ext cx="13350240" cy="627864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Calibri" pitchFamily="34" charset="0"/>
              </a:rPr>
              <a:t>Click here to insert your Methods and Materials text. Type it in or copy and paste from your Word document or other source.</a:t>
            </a:r>
          </a:p>
          <a:p>
            <a:pPr lvl="0" defTabSz="4023067" fontAlgn="auto">
              <a:spcBef>
                <a:spcPts val="0"/>
              </a:spcBef>
              <a:spcAft>
                <a:spcPts val="0"/>
              </a:spcAft>
            </a:pPr>
            <a:endParaRPr lang="en-US" sz="3200" dirty="0">
              <a:solidFill>
                <a:prstClr val="black"/>
              </a:solidFill>
              <a:latin typeface="Calibri" pitchFamily="34" charset="0"/>
            </a:endParaRPr>
          </a:p>
          <a:p>
            <a:pPr lvl="0" defTabSz="4023067" fontAlgn="auto">
              <a:spcBef>
                <a:spcPts val="0"/>
              </a:spcBef>
              <a:spcAft>
                <a:spcPts val="0"/>
              </a:spcAft>
            </a:pPr>
            <a:r>
              <a:rPr lang="en-US" sz="3200" dirty="0">
                <a:solidFill>
                  <a:prstClr val="black"/>
                </a:solidFill>
                <a:latin typeface="Calibri" pitchFamily="34" charset="0"/>
              </a:rPr>
              <a:t>This text box will automatically re-size to your text. To turn off that feature, right click inside this box and go to </a:t>
            </a:r>
            <a:r>
              <a:rPr lang="en-US" sz="3200" b="1" dirty="0">
                <a:solidFill>
                  <a:prstClr val="black"/>
                </a:solidFill>
                <a:latin typeface="Calibri" pitchFamily="34" charset="0"/>
              </a:rPr>
              <a:t>Format Shape, Text Box, Autofit</a:t>
            </a:r>
            <a:r>
              <a:rPr lang="en-US" sz="3200" dirty="0">
                <a:solidFill>
                  <a:prstClr val="black"/>
                </a:solidFill>
                <a:latin typeface="Calibri" pitchFamily="34" charset="0"/>
              </a:rPr>
              <a:t>, and select the “Do Not Autofit” radio button.</a:t>
            </a:r>
          </a:p>
          <a:p>
            <a:pPr lvl="0" defTabSz="4023067" fontAlgn="auto">
              <a:spcBef>
                <a:spcPts val="0"/>
              </a:spcBef>
              <a:spcAft>
                <a:spcPts val="0"/>
              </a:spcAft>
            </a:pPr>
            <a:endParaRPr lang="en-US" sz="3200" dirty="0">
              <a:solidFill>
                <a:prstClr val="black"/>
              </a:solidFill>
              <a:latin typeface="Calibri" pitchFamily="34" charset="0"/>
            </a:endParaRPr>
          </a:p>
          <a:p>
            <a:pPr lvl="0" defTabSz="4023067" fontAlgn="auto">
              <a:spcBef>
                <a:spcPts val="0"/>
              </a:spcBef>
              <a:spcAft>
                <a:spcPts val="0"/>
              </a:spcAft>
            </a:pPr>
            <a:r>
              <a:rPr lang="en-US" sz="3200" dirty="0">
                <a:solidFill>
                  <a:prstClr val="black"/>
                </a:solidFill>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Calibri" pitchFamily="34" charset="0"/>
            </a:endParaRPr>
          </a:p>
          <a:p>
            <a:pPr lvl="0" defTabSz="4023067" fontAlgn="auto">
              <a:spcBef>
                <a:spcPts val="0"/>
              </a:spcBef>
              <a:spcAft>
                <a:spcPts val="0"/>
              </a:spcAft>
            </a:pPr>
            <a:r>
              <a:rPr lang="en-US" sz="3200" dirty="0">
                <a:solidFill>
                  <a:prstClr val="black"/>
                </a:solidFill>
                <a:latin typeface="Calibri" pitchFamily="34" charset="0"/>
              </a:rPr>
              <a:t>Zoom out to 100% to preview what this will look like on your printed poster.</a:t>
            </a:r>
          </a:p>
        </p:txBody>
      </p:sp>
      <p:sp>
        <p:nvSpPr>
          <p:cNvPr id="50" name="Text Box 271"/>
          <p:cNvSpPr txBox="1">
            <a:spLocks noChangeArrowheads="1"/>
          </p:cNvSpPr>
          <p:nvPr/>
        </p:nvSpPr>
        <p:spPr bwMode="auto">
          <a:xfrm>
            <a:off x="25420320" y="29018751"/>
            <a:ext cx="13350240" cy="6278642"/>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Conclusions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p:txBody>
      </p:sp>
      <mc:AlternateContent xmlns:mc="http://schemas.openxmlformats.org/markup-compatibility/2006" xmlns:a14="http://schemas.microsoft.com/office/drawing/2010/main">
        <mc:Choice Requires="a14">
          <p:sp>
            <p:nvSpPr>
              <p:cNvPr id="51" name="Text Box 272"/>
              <p:cNvSpPr txBox="1">
                <a:spLocks noChangeArrowheads="1"/>
              </p:cNvSpPr>
              <p:nvPr/>
            </p:nvSpPr>
            <p:spPr bwMode="auto">
              <a:xfrm>
                <a:off x="11338559" y="2011680"/>
                <a:ext cx="13350240" cy="11236538"/>
              </a:xfrm>
              <a:prstGeom prst="rect">
                <a:avLst/>
              </a:prstGeom>
              <a:no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b="1" dirty="0">
                    <a:solidFill>
                      <a:prstClr val="black"/>
                    </a:solidFill>
                    <a:latin typeface="+mn-lt"/>
                  </a:rPr>
                  <a:t>Genigraphics®</a:t>
                </a:r>
                <a:r>
                  <a:rPr lang="en-US" sz="3200" dirty="0">
                    <a:solidFill>
                      <a:prstClr val="black"/>
                    </a:solidFill>
                    <a:latin typeface="+mn-lt"/>
                  </a:rPr>
                  <a:t> has provided this template to assist in preparation of a medical or scientific research poster. The dimensions are set to 44” high by 44” wide but prints can be scaled up or down in size to any dimension with a 1:1 aspect ratio. For example, if you order a 40” x 40” poster using this template, we will print the file at 90.9% of its original size. </a:t>
                </a:r>
                <a:r>
                  <a:rPr lang="en-US" sz="3200" b="1" dirty="0">
                    <a:solidFill>
                      <a:prstClr val="black"/>
                    </a:solidFill>
                    <a:latin typeface="+mn-lt"/>
                  </a:rPr>
                  <a:t>The most critical factor is that your template and poster dimensions must be proportional:</a:t>
                </a:r>
              </a:p>
              <a:p>
                <a:pPr lvl="0" defTabSz="4023067" fontAlgn="auto">
                  <a:spcBef>
                    <a:spcPts val="0"/>
                  </a:spcBef>
                  <a:spcAft>
                    <a:spcPts val="0"/>
                  </a:spcAft>
                </a:pPr>
                <a:endParaRPr lang="en-US" sz="3200" b="1" dirty="0">
                  <a:solidFill>
                    <a:prstClr val="black"/>
                  </a:solidFill>
                  <a:latin typeface="+mn-lt"/>
                </a:endParaRPr>
              </a:p>
              <a:p>
                <a:pPr lvl="0" defTabSz="4023067"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200" b="1" i="1">
                              <a:solidFill>
                                <a:prstClr val="black"/>
                              </a:solidFill>
                              <a:latin typeface="Cambria Math" panose="02040503050406030204" pitchFamily="18" charset="0"/>
                            </a:rPr>
                          </m:ctrlPr>
                        </m:boxPr>
                        <m:e>
                          <m:f>
                            <m:fPr>
                              <m:ctrlPr>
                                <a:rPr lang="en-US" sz="3200" b="1" i="1">
                                  <a:solidFill>
                                    <a:prstClr val="black"/>
                                  </a:solidFill>
                                  <a:latin typeface="Cambria Math" panose="02040503050406030204" pitchFamily="18" charset="0"/>
                                </a:rPr>
                              </m:ctrlPr>
                            </m:fPr>
                            <m:num>
                              <m:r>
                                <a:rPr lang="en-US" sz="3200" b="1" i="1">
                                  <a:solidFill>
                                    <a:prstClr val="black"/>
                                  </a:solidFill>
                                  <a:latin typeface="Cambria Math"/>
                                </a:rPr>
                                <m:t>𝒕𝒆𝒎𝒑𝒍𝒂𝒕𝒆</m:t>
                              </m:r>
                              <m:r>
                                <a:rPr lang="en-US" sz="3200" b="1" i="1">
                                  <a:solidFill>
                                    <a:prstClr val="black"/>
                                  </a:solidFill>
                                  <a:latin typeface="Cambria Math"/>
                                </a:rPr>
                                <m:t> </m:t>
                              </m:r>
                              <m:r>
                                <a:rPr lang="en-US" sz="3200" b="1" i="1">
                                  <a:solidFill>
                                    <a:prstClr val="black"/>
                                  </a:solidFill>
                                  <a:latin typeface="Cambria Math"/>
                                </a:rPr>
                                <m:t>𝒉𝒆𝒊𝒈𝒉𝒕</m:t>
                              </m:r>
                            </m:num>
                            <m:den>
                              <m:r>
                                <a:rPr lang="en-US" sz="3200" b="1" i="1">
                                  <a:solidFill>
                                    <a:prstClr val="black"/>
                                  </a:solidFill>
                                  <a:latin typeface="Cambria Math"/>
                                </a:rPr>
                                <m:t>𝒕𝒆𝒎𝒑𝒍𝒂𝒕𝒆</m:t>
                              </m:r>
                              <m:r>
                                <a:rPr lang="en-US" sz="3200" b="1" i="1">
                                  <a:solidFill>
                                    <a:prstClr val="black"/>
                                  </a:solidFill>
                                  <a:latin typeface="Cambria Math"/>
                                </a:rPr>
                                <m:t> </m:t>
                              </m:r>
                              <m:r>
                                <a:rPr lang="en-US" sz="3200" b="1" i="1">
                                  <a:solidFill>
                                    <a:prstClr val="black"/>
                                  </a:solidFill>
                                  <a:latin typeface="Cambria Math"/>
                                </a:rPr>
                                <m:t>𝒘𝒊𝒅𝒕𝒉</m:t>
                              </m:r>
                            </m:den>
                          </m:f>
                        </m:e>
                      </m:box>
                      <m:r>
                        <a:rPr lang="en-US" sz="3200" b="1" i="1">
                          <a:solidFill>
                            <a:prstClr val="black"/>
                          </a:solidFill>
                          <a:latin typeface="Cambria Math"/>
                        </a:rPr>
                        <m:t> = </m:t>
                      </m:r>
                      <m:box>
                        <m:boxPr>
                          <m:ctrlPr>
                            <a:rPr lang="en-US" sz="3200" b="1" i="1">
                              <a:solidFill>
                                <a:prstClr val="black"/>
                              </a:solidFill>
                              <a:latin typeface="Cambria Math" panose="02040503050406030204" pitchFamily="18" charset="0"/>
                            </a:rPr>
                          </m:ctrlPr>
                        </m:boxPr>
                        <m:e>
                          <m:f>
                            <m:fPr>
                              <m:ctrlPr>
                                <a:rPr lang="en-US" sz="3200" b="1" i="1">
                                  <a:solidFill>
                                    <a:prstClr val="black"/>
                                  </a:solidFill>
                                  <a:latin typeface="Cambria Math" panose="02040503050406030204" pitchFamily="18" charset="0"/>
                                </a:rPr>
                              </m:ctrlPr>
                            </m:fPr>
                            <m:num>
                              <m:r>
                                <a:rPr lang="en-US" sz="3200" b="1" i="1">
                                  <a:solidFill>
                                    <a:prstClr val="black"/>
                                  </a:solidFill>
                                  <a:latin typeface="Cambria Math"/>
                                </a:rPr>
                                <m:t>𝒅𝒆𝒔𝒊𝒓𝒆𝒅</m:t>
                              </m:r>
                              <m:r>
                                <a:rPr lang="en-US" sz="3200" b="1" i="1">
                                  <a:solidFill>
                                    <a:prstClr val="black"/>
                                  </a:solidFill>
                                  <a:latin typeface="Cambria Math"/>
                                </a:rPr>
                                <m:t> </m:t>
                              </m:r>
                              <m:r>
                                <a:rPr lang="en-US" sz="3200" b="1" i="1">
                                  <a:solidFill>
                                    <a:prstClr val="black"/>
                                  </a:solidFill>
                                  <a:latin typeface="Cambria Math"/>
                                </a:rPr>
                                <m:t>𝒑𝒓𝒊𝒏𝒕</m:t>
                              </m:r>
                              <m:r>
                                <a:rPr lang="en-US" sz="3200" b="1" i="1">
                                  <a:solidFill>
                                    <a:prstClr val="black"/>
                                  </a:solidFill>
                                  <a:latin typeface="Cambria Math"/>
                                </a:rPr>
                                <m:t> </m:t>
                              </m:r>
                              <m:r>
                                <a:rPr lang="en-US" sz="3200" b="1" i="1">
                                  <a:solidFill>
                                    <a:prstClr val="black"/>
                                  </a:solidFill>
                                  <a:latin typeface="Cambria Math"/>
                                </a:rPr>
                                <m:t>𝒉𝒆𝒊𝒈𝒉𝒕</m:t>
                              </m:r>
                            </m:num>
                            <m:den>
                              <m:r>
                                <a:rPr lang="en-US" sz="3200" b="1" i="1">
                                  <a:solidFill>
                                    <a:prstClr val="black"/>
                                  </a:solidFill>
                                  <a:latin typeface="Cambria Math"/>
                                </a:rPr>
                                <m:t>𝒅𝒆𝒔𝒊𝒓𝒆𝒅</m:t>
                              </m:r>
                              <m:r>
                                <a:rPr lang="en-US" sz="3200" b="1" i="1">
                                  <a:solidFill>
                                    <a:prstClr val="black"/>
                                  </a:solidFill>
                                  <a:latin typeface="Cambria Math"/>
                                </a:rPr>
                                <m:t> </m:t>
                              </m:r>
                              <m:r>
                                <a:rPr lang="en-US" sz="3200" b="1" i="1">
                                  <a:solidFill>
                                    <a:prstClr val="black"/>
                                  </a:solidFill>
                                  <a:latin typeface="Cambria Math"/>
                                </a:rPr>
                                <m:t>𝒑𝒓𝒊𝒏𝒕</m:t>
                              </m:r>
                              <m:r>
                                <a:rPr lang="en-US" sz="3200" b="1" i="1">
                                  <a:solidFill>
                                    <a:prstClr val="black"/>
                                  </a:solidFill>
                                  <a:latin typeface="Cambria Math"/>
                                </a:rPr>
                                <m:t> </m:t>
                              </m:r>
                              <m:r>
                                <a:rPr lang="en-US" sz="3200" b="1" i="1">
                                  <a:solidFill>
                                    <a:prstClr val="black"/>
                                  </a:solidFill>
                                  <a:latin typeface="Cambria Math"/>
                                </a:rPr>
                                <m:t>𝒘𝒊𝒅𝒕𝒉</m:t>
                              </m:r>
                            </m:den>
                          </m:f>
                        </m:e>
                      </m:box>
                    </m:oMath>
                  </m:oMathPara>
                </a14:m>
                <a:endParaRPr lang="en-US" sz="3200" b="1" dirty="0">
                  <a:solidFill>
                    <a:prstClr val="black"/>
                  </a:solidFill>
                  <a:latin typeface="+mn-lt"/>
                </a:endParaRP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Order your poster from Genigraphics and we will perform a free design review and advise you if we see anything that may be a concern for printing. We’ll even help tidy things up.</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51" name="Text Box 272"/>
              <p:cNvSpPr txBox="1">
                <a:spLocks noRot="1" noChangeAspect="1" noMove="1" noResize="1" noEditPoints="1" noAdjustHandles="1" noChangeArrowheads="1" noChangeShapeType="1" noTextEdit="1"/>
              </p:cNvSpPr>
              <p:nvPr/>
            </p:nvSpPr>
            <p:spPr bwMode="auto">
              <a:xfrm>
                <a:off x="11338559" y="2011680"/>
                <a:ext cx="13350240" cy="11236538"/>
              </a:xfrm>
              <a:prstGeom prst="rect">
                <a:avLst/>
              </a:prstGeom>
              <a:blipFill rotWithShape="0">
                <a:blip r:embed="rId5"/>
                <a:stretch>
                  <a:fillRect l="-457" r="-411"/>
                </a:stretch>
              </a:blipFill>
              <a:ln>
                <a:noFill/>
              </a:ln>
              <a:effectLst/>
            </p:spPr>
            <p:txBody>
              <a:bodyPr/>
              <a:lstStyle/>
              <a:p>
                <a:r>
                  <a:rPr lang="en-GB">
                    <a:noFill/>
                  </a:rPr>
                  <a:t> </a:t>
                </a:r>
              </a:p>
            </p:txBody>
          </p:sp>
        </mc:Fallback>
      </mc:AlternateContent>
      <p:sp>
        <p:nvSpPr>
          <p:cNvPr id="52" name="Text Box 273"/>
          <p:cNvSpPr txBox="1">
            <a:spLocks noChangeArrowheads="1"/>
          </p:cNvSpPr>
          <p:nvPr/>
        </p:nvSpPr>
        <p:spPr bwMode="auto">
          <a:xfrm>
            <a:off x="25420320" y="36754475"/>
            <a:ext cx="13350240" cy="2031325"/>
          </a:xfrm>
          <a:prstGeom prst="rect">
            <a:avLst/>
          </a:prstGeom>
          <a:noFill/>
          <a:ln>
            <a:noFill/>
          </a:ln>
          <a:effectLst/>
        </p:spPr>
        <p:txBody>
          <a:bodyPr lIns="182880" tIns="182880" rIns="182880" bIns="182880">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4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400" dirty="0">
                <a:latin typeface="Calibri" pitchFamily="34" charset="0"/>
              </a:rPr>
              <a:t>Click on the border once to highlight and select a different font or font size that suits you. This text is in </a:t>
            </a:r>
            <a:r>
              <a:rPr lang="en-US" sz="2400" dirty="0" smtClean="0">
                <a:latin typeface="Calibri" pitchFamily="34" charset="0"/>
              </a:rPr>
              <a:t>Calibri 24pt </a:t>
            </a:r>
            <a:r>
              <a:rPr lang="en-US" sz="2400" dirty="0">
                <a:latin typeface="Calibri" pitchFamily="34" charset="0"/>
              </a:rPr>
              <a:t>and is easily readable up to </a:t>
            </a:r>
            <a:r>
              <a:rPr lang="en-US" sz="2400" dirty="0" smtClean="0">
                <a:latin typeface="Calibri" pitchFamily="34" charset="0"/>
              </a:rPr>
              <a:t>3 </a:t>
            </a:r>
            <a:r>
              <a:rPr lang="en-US" sz="2400" dirty="0">
                <a:latin typeface="Calibri" pitchFamily="34" charset="0"/>
              </a:rPr>
              <a:t>feet away. </a:t>
            </a:r>
            <a:endParaRPr lang="en-US" sz="2400" dirty="0" smtClean="0">
              <a:latin typeface="Calibri" pitchFamily="34" charset="0"/>
            </a:endParaRPr>
          </a:p>
        </p:txBody>
      </p:sp>
      <p:graphicFrame>
        <p:nvGraphicFramePr>
          <p:cNvPr id="53" name="Content Placeholder 114" descr="Sample table with 4 columns, 7 rows." title="Sample Table"/>
          <p:cNvGraphicFramePr>
            <a:graphicFrameLocks/>
          </p:cNvGraphicFramePr>
          <p:nvPr>
            <p:extLst>
              <p:ext uri="{D42A27DB-BD31-4B8C-83A1-F6EECF244321}">
                <p14:modId xmlns:p14="http://schemas.microsoft.com/office/powerpoint/2010/main" val="4029188746"/>
              </p:ext>
            </p:extLst>
          </p:nvPr>
        </p:nvGraphicFramePr>
        <p:xfrm>
          <a:off x="11338559" y="31623002"/>
          <a:ext cx="13350240" cy="6476988"/>
        </p:xfrm>
        <a:graphic>
          <a:graphicData uri="http://schemas.openxmlformats.org/drawingml/2006/table">
            <a:tbl>
              <a:tblPr firstRow="1" bandRow="1">
                <a:tableStyleId>{B301B821-A1FF-4177-AEE7-76D212191A09}</a:tableStyleId>
              </a:tblPr>
              <a:tblGrid>
                <a:gridCol w="3337560"/>
                <a:gridCol w="3337560"/>
                <a:gridCol w="3337560"/>
                <a:gridCol w="3337560"/>
              </a:tblGrid>
              <a:tr h="925284">
                <a:tc>
                  <a:txBody>
                    <a:bodyPr/>
                    <a:lstStyle/>
                    <a:p>
                      <a:endParaRPr lang="en-US" sz="3200" dirty="0"/>
                    </a:p>
                  </a:txBody>
                  <a:tcPr marL="111760" marR="111760" marT="41910" marB="41910" anchor="ctr">
                    <a:solidFill>
                      <a:schemeClr val="tx2"/>
                    </a:solidFill>
                  </a:tcPr>
                </a:tc>
                <a:tc>
                  <a:txBody>
                    <a:bodyPr/>
                    <a:lstStyle/>
                    <a:p>
                      <a:pPr algn="ctr"/>
                      <a:r>
                        <a:rPr lang="en-US" sz="3200" dirty="0" smtClean="0"/>
                        <a:t>Heading</a:t>
                      </a:r>
                      <a:endParaRPr lang="en-US" sz="3200" dirty="0"/>
                    </a:p>
                  </a:txBody>
                  <a:tcPr marL="111760" marR="111760" marT="41910" marB="41910" anchor="ctr">
                    <a:solidFill>
                      <a:schemeClr val="tx2"/>
                    </a:solidFill>
                  </a:tcPr>
                </a:tc>
                <a:tc>
                  <a:txBody>
                    <a:bodyPr/>
                    <a:lstStyle/>
                    <a:p>
                      <a:pPr algn="ctr"/>
                      <a:r>
                        <a:rPr lang="en-US" sz="3200" dirty="0" smtClean="0"/>
                        <a:t>Heading</a:t>
                      </a:r>
                      <a:endParaRPr lang="en-US" sz="3200" dirty="0"/>
                    </a:p>
                  </a:txBody>
                  <a:tcPr marL="111760" marR="111760" marT="41910" marB="41910" anchor="ctr">
                    <a:solidFill>
                      <a:schemeClr val="tx2"/>
                    </a:solidFill>
                  </a:tcPr>
                </a:tc>
                <a:tc>
                  <a:txBody>
                    <a:bodyPr/>
                    <a:lstStyle/>
                    <a:p>
                      <a:pPr algn="ctr"/>
                      <a:r>
                        <a:rPr lang="en-US" sz="3200" dirty="0" smtClean="0"/>
                        <a:t>Heading</a:t>
                      </a:r>
                      <a:endParaRPr lang="en-US" sz="3200" dirty="0"/>
                    </a:p>
                  </a:txBody>
                  <a:tcPr marL="111760" marR="111760" marT="41910" marB="41910" anchor="ctr">
                    <a:solidFill>
                      <a:schemeClr val="tx2"/>
                    </a:solidFill>
                  </a:tcP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800</a:t>
                      </a:r>
                      <a:endParaRPr lang="en-US" sz="3200" dirty="0"/>
                    </a:p>
                  </a:txBody>
                  <a:tcPr marL="111760" marR="111760" marT="41910" marB="41910" anchor="ctr"/>
                </a:tc>
                <a:tc>
                  <a:txBody>
                    <a:bodyPr/>
                    <a:lstStyle/>
                    <a:p>
                      <a:pPr algn="ctr"/>
                      <a:r>
                        <a:rPr lang="en-US" sz="3200" dirty="0" smtClean="0"/>
                        <a:t>790</a:t>
                      </a:r>
                      <a:endParaRPr lang="en-US" sz="3200" dirty="0"/>
                    </a:p>
                  </a:txBody>
                  <a:tcPr marL="111760" marR="111760" marT="41910" marB="41910" anchor="ctr"/>
                </a:tc>
                <a:tc>
                  <a:txBody>
                    <a:bodyPr/>
                    <a:lstStyle/>
                    <a:p>
                      <a:pPr algn="ctr"/>
                      <a:r>
                        <a:rPr lang="en-US" sz="3200" dirty="0" smtClean="0"/>
                        <a:t>4001</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356</a:t>
                      </a:r>
                    </a:p>
                  </a:txBody>
                  <a:tcPr marL="111760" marR="111760" marT="41910" marB="41910" anchor="ctr"/>
                </a:tc>
                <a:tc>
                  <a:txBody>
                    <a:bodyPr/>
                    <a:lstStyle/>
                    <a:p>
                      <a:pPr algn="ctr"/>
                      <a:r>
                        <a:rPr lang="en-US" sz="3200" dirty="0" smtClean="0"/>
                        <a:t>856</a:t>
                      </a:r>
                      <a:endParaRPr lang="en-US" sz="3200" dirty="0"/>
                    </a:p>
                  </a:txBody>
                  <a:tcPr marL="111760" marR="111760" marT="41910" marB="41910" anchor="ctr"/>
                </a:tc>
                <a:tc>
                  <a:txBody>
                    <a:bodyPr/>
                    <a:lstStyle/>
                    <a:p>
                      <a:pPr algn="ctr"/>
                      <a:r>
                        <a:rPr lang="en-US" sz="3200" dirty="0" smtClean="0"/>
                        <a:t>290</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228</a:t>
                      </a:r>
                      <a:endParaRPr lang="en-US" sz="3200" dirty="0"/>
                    </a:p>
                  </a:txBody>
                  <a:tcPr marL="111760" marR="111760" marT="41910" marB="41910" anchor="ctr"/>
                </a:tc>
                <a:tc>
                  <a:txBody>
                    <a:bodyPr/>
                    <a:lstStyle/>
                    <a:p>
                      <a:pPr algn="ctr"/>
                      <a:r>
                        <a:rPr lang="en-US" sz="3200" dirty="0" smtClean="0"/>
                        <a:t>134</a:t>
                      </a:r>
                      <a:endParaRPr lang="en-US" sz="3200" dirty="0"/>
                    </a:p>
                  </a:txBody>
                  <a:tcPr marL="111760" marR="111760" marT="41910" marB="41910" anchor="ctr"/>
                </a:tc>
                <a:tc>
                  <a:txBody>
                    <a:bodyPr/>
                    <a:lstStyle/>
                    <a:p>
                      <a:pPr algn="ctr"/>
                      <a:r>
                        <a:rPr lang="en-US" sz="3200" dirty="0" smtClean="0"/>
                        <a:t>238</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954</a:t>
                      </a:r>
                      <a:endParaRPr lang="en-US" sz="3200" dirty="0"/>
                    </a:p>
                  </a:txBody>
                  <a:tcPr marL="111760" marR="111760" marT="41910" marB="41910" anchor="ctr"/>
                </a:tc>
                <a:tc>
                  <a:txBody>
                    <a:bodyPr/>
                    <a:lstStyle/>
                    <a:p>
                      <a:pPr algn="ctr"/>
                      <a:r>
                        <a:rPr lang="en-US" sz="3200" dirty="0" smtClean="0"/>
                        <a:t>875</a:t>
                      </a:r>
                      <a:endParaRPr lang="en-US" sz="3200" dirty="0"/>
                    </a:p>
                  </a:txBody>
                  <a:tcPr marL="111760" marR="111760" marT="41910" marB="41910" anchor="ctr"/>
                </a:tc>
                <a:tc>
                  <a:txBody>
                    <a:bodyPr/>
                    <a:lstStyle/>
                    <a:p>
                      <a:pPr algn="ctr"/>
                      <a:r>
                        <a:rPr lang="en-US" sz="3200" dirty="0" smtClean="0"/>
                        <a:t>976</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324</a:t>
                      </a:r>
                      <a:endParaRPr lang="en-US" sz="3200" dirty="0"/>
                    </a:p>
                  </a:txBody>
                  <a:tcPr marL="111760" marR="111760" marT="41910" marB="41910" anchor="ctr"/>
                </a:tc>
                <a:tc>
                  <a:txBody>
                    <a:bodyPr/>
                    <a:lstStyle/>
                    <a:p>
                      <a:pPr algn="ctr"/>
                      <a:r>
                        <a:rPr lang="en-US" sz="3200" dirty="0" smtClean="0"/>
                        <a:t>325</a:t>
                      </a:r>
                      <a:endParaRPr lang="en-US" sz="3200" dirty="0"/>
                    </a:p>
                  </a:txBody>
                  <a:tcPr marL="111760" marR="111760" marT="41910" marB="41910" anchor="ctr"/>
                </a:tc>
                <a:tc>
                  <a:txBody>
                    <a:bodyPr/>
                    <a:lstStyle/>
                    <a:p>
                      <a:pPr algn="ctr"/>
                      <a:r>
                        <a:rPr lang="en-US" sz="3200" dirty="0" smtClean="0"/>
                        <a:t>301</a:t>
                      </a:r>
                      <a:endParaRPr lang="en-US" sz="3200" dirty="0"/>
                    </a:p>
                  </a:txBody>
                  <a:tcPr marL="111760" marR="111760" marT="41910" marB="41910" anchor="ctr"/>
                </a:tc>
              </a:tr>
              <a:tr h="925284">
                <a:tc>
                  <a:txBody>
                    <a:bodyPr/>
                    <a:lstStyle/>
                    <a:p>
                      <a:r>
                        <a:rPr lang="en-US" sz="3200" dirty="0" smtClean="0"/>
                        <a:t>Item</a:t>
                      </a:r>
                      <a:endParaRPr lang="en-US" sz="3200" dirty="0"/>
                    </a:p>
                  </a:txBody>
                  <a:tcPr marL="111760" marR="111760" marT="41910" marB="41910" anchor="ctr"/>
                </a:tc>
                <a:tc>
                  <a:txBody>
                    <a:bodyPr/>
                    <a:lstStyle/>
                    <a:p>
                      <a:pPr algn="ctr"/>
                      <a:r>
                        <a:rPr lang="en-US" sz="3200" dirty="0" smtClean="0"/>
                        <a:t>199</a:t>
                      </a:r>
                      <a:endParaRPr lang="en-US" sz="3200" dirty="0"/>
                    </a:p>
                  </a:txBody>
                  <a:tcPr marL="111760" marR="111760" marT="41910" marB="41910" anchor="ctr"/>
                </a:tc>
                <a:tc>
                  <a:txBody>
                    <a:bodyPr/>
                    <a:lstStyle/>
                    <a:p>
                      <a:pPr algn="ctr"/>
                      <a:r>
                        <a:rPr lang="en-US" sz="3200" dirty="0" smtClean="0"/>
                        <a:t>137</a:t>
                      </a:r>
                      <a:endParaRPr lang="en-US" sz="3200" dirty="0"/>
                    </a:p>
                  </a:txBody>
                  <a:tcPr marL="111760" marR="111760" marT="41910" marB="41910" anchor="ctr"/>
                </a:tc>
                <a:tc>
                  <a:txBody>
                    <a:bodyPr/>
                    <a:lstStyle/>
                    <a:p>
                      <a:pPr algn="ctr"/>
                      <a:r>
                        <a:rPr lang="en-US" sz="3200" dirty="0" smtClean="0"/>
                        <a:t>186</a:t>
                      </a:r>
                      <a:endParaRPr lang="en-US" sz="3200" dirty="0"/>
                    </a:p>
                  </a:txBody>
                  <a:tcPr marL="111760" marR="111760" marT="41910" marB="41910" anchor="ctr"/>
                </a:tc>
              </a:tr>
            </a:tbl>
          </a:graphicData>
        </a:graphic>
      </p:graphicFrame>
      <p:graphicFrame>
        <p:nvGraphicFramePr>
          <p:cNvPr id="54" name="Chart 53"/>
          <p:cNvGraphicFramePr/>
          <p:nvPr>
            <p:extLst>
              <p:ext uri="{D42A27DB-BD31-4B8C-83A1-F6EECF244321}">
                <p14:modId xmlns:p14="http://schemas.microsoft.com/office/powerpoint/2010/main" val="241715051"/>
              </p:ext>
            </p:extLst>
          </p:nvPr>
        </p:nvGraphicFramePr>
        <p:xfrm>
          <a:off x="25420320" y="10515600"/>
          <a:ext cx="13350240" cy="8458200"/>
        </p:xfrm>
        <a:graphic>
          <a:graphicData uri="http://schemas.openxmlformats.org/drawingml/2006/chart">
            <c:chart xmlns:c="http://schemas.openxmlformats.org/drawingml/2006/chart" xmlns:r="http://schemas.openxmlformats.org/officeDocument/2006/relationships" r:id="rId6"/>
          </a:graphicData>
        </a:graphic>
      </p:graphicFrame>
      <p:pic>
        <p:nvPicPr>
          <p:cNvPr id="57" name="Picture 242"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62320" y="26336085"/>
            <a:ext cx="5943600" cy="3960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 name="Picture 243"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62320" y="21396960"/>
            <a:ext cx="5943600" cy="396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Text Box 244"/>
          <p:cNvSpPr txBox="1">
            <a:spLocks noChangeArrowheads="1"/>
          </p:cNvSpPr>
          <p:nvPr/>
        </p:nvSpPr>
        <p:spPr bwMode="auto">
          <a:xfrm>
            <a:off x="18562320" y="2551176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a:t>
            </a:r>
            <a:r>
              <a:rPr lang="en-US" sz="2400" b="1" dirty="0" smtClean="0">
                <a:solidFill>
                  <a:schemeClr val="accent1">
                    <a:lumMod val="50000"/>
                  </a:schemeClr>
                </a:solidFill>
                <a:latin typeface="Calibri" pitchFamily="34" charset="0"/>
              </a:rPr>
              <a:t>2.</a:t>
            </a:r>
            <a:r>
              <a:rPr lang="en-US" sz="2400" dirty="0" smtClean="0">
                <a:solidFill>
                  <a:schemeClr val="accent1">
                    <a:lumMod val="50000"/>
                  </a:schemeClr>
                </a:solidFill>
                <a:latin typeface="Calibri" pitchFamily="34" charset="0"/>
              </a:rPr>
              <a:t> </a:t>
            </a:r>
            <a:r>
              <a:rPr lang="en-US" sz="2400" dirty="0">
                <a:solidFill>
                  <a:schemeClr val="accent1">
                    <a:lumMod val="50000"/>
                  </a:schemeClr>
                </a:solidFill>
                <a:latin typeface="Calibri" pitchFamily="34" charset="0"/>
              </a:rPr>
              <a:t>Label in 24pt Arial.</a:t>
            </a:r>
          </a:p>
        </p:txBody>
      </p:sp>
      <p:sp>
        <p:nvSpPr>
          <p:cNvPr id="60" name="Text Box 245"/>
          <p:cNvSpPr txBox="1">
            <a:spLocks noChangeArrowheads="1"/>
          </p:cNvSpPr>
          <p:nvPr/>
        </p:nvSpPr>
        <p:spPr bwMode="auto">
          <a:xfrm>
            <a:off x="18562320" y="30449520"/>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a:t>
            </a:r>
            <a:r>
              <a:rPr lang="en-US" sz="2400" b="1" dirty="0" smtClean="0">
                <a:solidFill>
                  <a:schemeClr val="accent1">
                    <a:lumMod val="50000"/>
                  </a:schemeClr>
                </a:solidFill>
                <a:latin typeface="Calibri" pitchFamily="34" charset="0"/>
              </a:rPr>
              <a:t>4.</a:t>
            </a:r>
            <a:r>
              <a:rPr lang="en-US" sz="2400" dirty="0" smtClean="0">
                <a:solidFill>
                  <a:schemeClr val="accent1">
                    <a:lumMod val="50000"/>
                  </a:schemeClr>
                </a:solidFill>
                <a:latin typeface="Calibri" pitchFamily="34" charset="0"/>
              </a:rPr>
              <a:t> </a:t>
            </a:r>
            <a:r>
              <a:rPr lang="en-US" sz="2400" dirty="0">
                <a:solidFill>
                  <a:schemeClr val="accent1">
                    <a:lumMod val="50000"/>
                  </a:schemeClr>
                </a:solidFill>
                <a:latin typeface="Calibri" pitchFamily="34" charset="0"/>
              </a:rPr>
              <a:t>Label in 24pt Arial.</a:t>
            </a:r>
          </a:p>
        </p:txBody>
      </p:sp>
      <p:pic>
        <p:nvPicPr>
          <p:cNvPr id="33" name="Picture 2" descr="http://smarttech.riotu-lab.org/assets/images/logos/vision.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14430" y="37300300"/>
            <a:ext cx="2871257" cy="1923743"/>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10" descr="http://smarttech.riotu-lab.org/assets/images/logos/riotu.png"/>
          <p:cNvPicPr>
            <a:picLocks noChangeAspect="1" noChangeArrowheads="1"/>
          </p:cNvPicPr>
          <p:nvPr/>
        </p:nvPicPr>
        <p:blipFill>
          <a:blip r:embed="rId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581606" y="4084164"/>
            <a:ext cx="4324394" cy="1240016"/>
          </a:xfrm>
          <a:prstGeom prst="rect">
            <a:avLst/>
          </a:prstGeom>
          <a:noFill/>
          <a:extLst>
            <a:ext uri="{909E8E84-426E-40DD-AFC4-6F175D3DCCD1}">
              <a14:hiddenFill xmlns:a14="http://schemas.microsoft.com/office/drawing/2010/main">
                <a:solidFill>
                  <a:srgbClr val="FFFFFF"/>
                </a:solidFill>
              </a14:hiddenFill>
            </a:ext>
          </a:extLst>
        </p:spPr>
      </p:pic>
      <p:sp>
        <p:nvSpPr>
          <p:cNvPr id="62" name="Rettangolo 28"/>
          <p:cNvSpPr/>
          <p:nvPr/>
        </p:nvSpPr>
        <p:spPr>
          <a:xfrm>
            <a:off x="988335" y="37624993"/>
            <a:ext cx="2834640" cy="1413686"/>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vl1pPr marL="0" algn="l" defTabSz="4216290" rtl="0" eaLnBrk="1" latinLnBrk="0" hangingPunct="1">
              <a:defRPr sz="8300" kern="1200">
                <a:solidFill>
                  <a:schemeClr val="lt1"/>
                </a:solidFill>
                <a:latin typeface="+mn-lt"/>
                <a:ea typeface="+mn-ea"/>
                <a:cs typeface="+mn-cs"/>
              </a:defRPr>
            </a:lvl1pPr>
            <a:lvl2pPr marL="2108144" algn="l" defTabSz="4216290" rtl="0" eaLnBrk="1" latinLnBrk="0" hangingPunct="1">
              <a:defRPr sz="8300" kern="1200">
                <a:solidFill>
                  <a:schemeClr val="lt1"/>
                </a:solidFill>
                <a:latin typeface="+mn-lt"/>
                <a:ea typeface="+mn-ea"/>
                <a:cs typeface="+mn-cs"/>
              </a:defRPr>
            </a:lvl2pPr>
            <a:lvl3pPr marL="4216290" algn="l" defTabSz="4216290" rtl="0" eaLnBrk="1" latinLnBrk="0" hangingPunct="1">
              <a:defRPr sz="8300" kern="1200">
                <a:solidFill>
                  <a:schemeClr val="lt1"/>
                </a:solidFill>
                <a:latin typeface="+mn-lt"/>
                <a:ea typeface="+mn-ea"/>
                <a:cs typeface="+mn-cs"/>
              </a:defRPr>
            </a:lvl3pPr>
            <a:lvl4pPr marL="6324434" algn="l" defTabSz="4216290" rtl="0" eaLnBrk="1" latinLnBrk="0" hangingPunct="1">
              <a:defRPr sz="8300" kern="1200">
                <a:solidFill>
                  <a:schemeClr val="lt1"/>
                </a:solidFill>
                <a:latin typeface="+mn-lt"/>
                <a:ea typeface="+mn-ea"/>
                <a:cs typeface="+mn-cs"/>
              </a:defRPr>
            </a:lvl4pPr>
            <a:lvl5pPr marL="8432579" algn="l" defTabSz="4216290" rtl="0" eaLnBrk="1" latinLnBrk="0" hangingPunct="1">
              <a:defRPr sz="8300" kern="1200">
                <a:solidFill>
                  <a:schemeClr val="lt1"/>
                </a:solidFill>
                <a:latin typeface="+mn-lt"/>
                <a:ea typeface="+mn-ea"/>
                <a:cs typeface="+mn-cs"/>
              </a:defRPr>
            </a:lvl5pPr>
            <a:lvl6pPr marL="10540723" algn="l" defTabSz="4216290" rtl="0" eaLnBrk="1" latinLnBrk="0" hangingPunct="1">
              <a:defRPr sz="8300" kern="1200">
                <a:solidFill>
                  <a:schemeClr val="lt1"/>
                </a:solidFill>
                <a:latin typeface="+mn-lt"/>
                <a:ea typeface="+mn-ea"/>
                <a:cs typeface="+mn-cs"/>
              </a:defRPr>
            </a:lvl6pPr>
            <a:lvl7pPr marL="12648867" algn="l" defTabSz="4216290" rtl="0" eaLnBrk="1" latinLnBrk="0" hangingPunct="1">
              <a:defRPr sz="8300" kern="1200">
                <a:solidFill>
                  <a:schemeClr val="lt1"/>
                </a:solidFill>
                <a:latin typeface="+mn-lt"/>
                <a:ea typeface="+mn-ea"/>
                <a:cs typeface="+mn-cs"/>
              </a:defRPr>
            </a:lvl7pPr>
            <a:lvl8pPr marL="14757013" algn="l" defTabSz="4216290" rtl="0" eaLnBrk="1" latinLnBrk="0" hangingPunct="1">
              <a:defRPr sz="8300" kern="1200">
                <a:solidFill>
                  <a:schemeClr val="lt1"/>
                </a:solidFill>
                <a:latin typeface="+mn-lt"/>
                <a:ea typeface="+mn-ea"/>
                <a:cs typeface="+mn-cs"/>
              </a:defRPr>
            </a:lvl8pPr>
            <a:lvl9pPr marL="16865157" algn="l" defTabSz="4216290" rtl="0" eaLnBrk="1" latinLnBrk="0" hangingPunct="1">
              <a:defRPr sz="8300" kern="1200">
                <a:solidFill>
                  <a:schemeClr val="lt1"/>
                </a:solidFill>
                <a:latin typeface="+mn-lt"/>
                <a:ea typeface="+mn-ea"/>
                <a:cs typeface="+mn-cs"/>
              </a:defRPr>
            </a:lvl9pPr>
          </a:lstStyle>
          <a:p>
            <a:pPr algn="ctr"/>
            <a:r>
              <a:rPr lang="it-IT" sz="7500" dirty="0" smtClean="0">
                <a:solidFill>
                  <a:schemeClr val="bg1"/>
                </a:solidFill>
              </a:rPr>
              <a:t>P1.01</a:t>
            </a:r>
            <a:endParaRPr lang="it-IT" sz="7500" dirty="0">
              <a:solidFill>
                <a:schemeClr val="bg1"/>
              </a:solidFill>
            </a:endParaRPr>
          </a:p>
        </p:txBody>
      </p:sp>
      <p:pic>
        <p:nvPicPr>
          <p:cNvPr id="1026" name="Picture 2" descr="Master Brand and Logos - IEEE Brand Experience"/>
          <p:cNvPicPr>
            <a:picLocks noChangeAspect="1" noChangeArrowheads="1"/>
          </p:cNvPicPr>
          <p:nvPr/>
        </p:nvPicPr>
        <p:blipFill rotWithShape="1">
          <a:blip r:embed="rId9">
            <a:extLst>
              <a:ext uri="{28A0092B-C50C-407E-A947-70E740481C1C}">
                <a14:useLocalDpi xmlns:a14="http://schemas.microsoft.com/office/drawing/2010/main" val="0"/>
              </a:ext>
            </a:extLst>
          </a:blip>
          <a:srcRect b="44572"/>
          <a:stretch/>
        </p:blipFill>
        <p:spPr bwMode="auto">
          <a:xfrm>
            <a:off x="5403934" y="1639401"/>
            <a:ext cx="4381753" cy="136008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iDS::Women in Data Scienc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0326" y="1436070"/>
            <a:ext cx="5111280" cy="1916730"/>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762000" y="4038600"/>
            <a:ext cx="4939676" cy="1158241"/>
            <a:chOff x="1219200" y="6019800"/>
            <a:chExt cx="5558546" cy="1200615"/>
          </a:xfrm>
        </p:grpSpPr>
        <p:sp>
          <p:nvSpPr>
            <p:cNvPr id="6" name="Rounded Rectangle 5"/>
            <p:cNvSpPr/>
            <p:nvPr/>
          </p:nvSpPr>
          <p:spPr>
            <a:xfrm>
              <a:off x="1219200" y="6019800"/>
              <a:ext cx="5257800" cy="1200615"/>
            </a:xfrm>
            <a:prstGeom prst="roundRect">
              <a:avLst/>
            </a:prstGeom>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6600" dirty="0" smtClean="0">
                  <a:latin typeface="Times New Roman" panose="02020603050405020304" pitchFamily="18" charset="0"/>
                  <a:cs typeface="Times New Roman" panose="02020603050405020304" pitchFamily="18" charset="0"/>
                </a:rPr>
                <a:t>CCIS|</a:t>
              </a:r>
              <a:endParaRPr lang="en-GB" sz="66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612215" y="6236800"/>
              <a:ext cx="3165531" cy="861399"/>
            </a:xfrm>
            <a:prstGeom prst="rect">
              <a:avLst/>
            </a:prstGeom>
            <a:noFill/>
          </p:spPr>
          <p:txBody>
            <a:bodyPr wrap="square" rtlCol="0">
              <a:spAutoFit/>
            </a:bodyPr>
            <a:lstStyle/>
            <a:p>
              <a:r>
                <a:rPr lang="ar-SY" sz="1600" b="1" dirty="0" smtClean="0">
                  <a:solidFill>
                    <a:schemeClr val="bg1"/>
                  </a:solidFill>
                  <a:latin typeface="Segoe UI Light" panose="020B0502040204020203" pitchFamily="34" charset="0"/>
                  <a:cs typeface="Segoe UI Light" panose="020B0502040204020203" pitchFamily="34" charset="0"/>
                </a:rPr>
                <a:t>كلية علوم الحاسب والمعلومات</a:t>
              </a:r>
            </a:p>
            <a:p>
              <a:r>
                <a:rPr lang="en-US" sz="1600" b="1" dirty="0" smtClean="0">
                  <a:solidFill>
                    <a:schemeClr val="bg1"/>
                  </a:solidFill>
                  <a:latin typeface="Segoe UI Light" panose="020B0502040204020203" pitchFamily="34" charset="0"/>
                  <a:cs typeface="Segoe UI Light" panose="020B0502040204020203" pitchFamily="34" charset="0"/>
                </a:rPr>
                <a:t>COLLEGE OF COMPUTER &amp; INFORMATION  SCIENCES</a:t>
              </a:r>
              <a:endParaRPr lang="en-GB" sz="1600" b="1" dirty="0">
                <a:solidFill>
                  <a:schemeClr val="bg1"/>
                </a:solidFill>
                <a:latin typeface="Segoe UI Light" panose="020B0502040204020203" pitchFamily="34" charset="0"/>
                <a:cs typeface="Segoe UI Light" panose="020B0502040204020203" pitchFamily="34" charset="0"/>
              </a:endParaRPr>
            </a:p>
          </p:txBody>
        </p:sp>
      </p:grpSp>
    </p:spTree>
    <p:extLst>
      <p:ext uri="{BB962C8B-B14F-4D97-AF65-F5344CB8AC3E}">
        <p14:creationId xmlns:p14="http://schemas.microsoft.com/office/powerpoint/2010/main" val="3630445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FF2D55"/>
      </a:dk2>
      <a:lt2>
        <a:srgbClr val="DBEEF3"/>
      </a:lt2>
      <a:accent1>
        <a:srgbClr val="FF2D55"/>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11376</TotalTime>
  <Words>1022</Words>
  <Application>Microsoft Office PowerPoint</Application>
  <PresentationFormat>Custom</PresentationFormat>
  <Paragraphs>102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Cambria Math</vt:lpstr>
      <vt:lpstr>Segoe UI Light</vt:lpstr>
      <vt:lpstr>Times New Roman</vt:lpstr>
      <vt:lpstr>Office Theme</vt:lpstr>
      <vt:lpstr>Paper Title</vt:lpstr>
    </vt:vector>
  </TitlesOfParts>
  <Company>Genigraphics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Genigraphics 800.790.4001</dc:creator>
  <cp:lastModifiedBy>Ms. Aala Alkhayer</cp:lastModifiedBy>
  <cp:revision>33</cp:revision>
  <dcterms:created xsi:type="dcterms:W3CDTF">2015-03-16T19:12:58Z</dcterms:created>
  <dcterms:modified xsi:type="dcterms:W3CDTF">2020-08-17T07:05:15Z</dcterms:modified>
</cp:coreProperties>
</file>